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2096D9-2809-4E25-98DB-58692705E692}" type="datetimeFigureOut">
              <a:rPr lang="en-IN" smtClean="0"/>
              <a:t>18-12-2024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280EAF-20BA-4DAE-8090-811FD209AE38}" type="slidenum">
              <a:rPr lang="en-IN" smtClean="0"/>
              <a:t>‹#›</a:t>
            </a:fld>
            <a:endParaRPr lang="en-IN"/>
          </a:p>
        </p:txBody>
      </p:sp>
    </p:spTree>
    <p:extLst>
      <p:ext uri="{BB962C8B-B14F-4D97-AF65-F5344CB8AC3E}">
        <p14:creationId xmlns:p14="http://schemas.microsoft.com/office/powerpoint/2010/main" val="774918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
        <p:cNvGrpSpPr/>
        <p:nvPr/>
      </p:nvGrpSpPr>
      <p:grpSpPr>
        <a:xfrm>
          <a:off x="0" y="0"/>
          <a:ext cx="0" cy="0"/>
          <a:chOff x="0" y="0"/>
          <a:chExt cx="0" cy="0"/>
        </a:xfrm>
      </p:grpSpPr>
      <p:sp>
        <p:nvSpPr>
          <p:cNvPr id="8" name="Google Shape;8;p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 name="Google Shape;9;p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595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 name="Google Shape;19;p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7420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071550cb75_4_4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 name="Google Shape;28;g1071550cb75_4_4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0666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1071550cb75_4_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 name="Google Shape;37;g1071550cb75_4_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5321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g10726b74125_0_2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 name="Google Shape;46;g10726b74125_0_2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6384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1068e2b2155_14_3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g1068e2b2155_14_3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981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071550cb75_1_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 name="Google Shape;63;g1071550cb75_1_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943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726b74125_0_4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g10726b74125_0_4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0712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071550cb75_1_1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1071550cb75_1_1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046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0726b74125_0_8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g10726b74125_0_8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6252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071550cb75_1_4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g1071550cb75_1_4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4876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0726b74125_0_10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10726b74125_0_10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4262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0726b74125_0_11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10726b74125_0_11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1697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071550cb75_1_8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1071550cb75_1_8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3965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30C95-5FA5-A301-AC63-D5C43F72D8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A518DEB-485D-152A-4FF0-7F5AFA1637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6E8DC23-B7AE-8D99-2829-920FECD30B7D}"/>
              </a:ext>
            </a:extLst>
          </p:cNvPr>
          <p:cNvSpPr>
            <a:spLocks noGrp="1"/>
          </p:cNvSpPr>
          <p:nvPr>
            <p:ph type="dt" sz="half" idx="10"/>
          </p:nvPr>
        </p:nvSpPr>
        <p:spPr/>
        <p:txBody>
          <a:bodyPr/>
          <a:lstStyle/>
          <a:p>
            <a:fld id="{CEA4994A-3201-4DAE-9AF0-E1A05700C8AB}" type="datetime1">
              <a:rPr lang="en-IN" smtClean="0"/>
              <a:t>18-12-2024</a:t>
            </a:fld>
            <a:endParaRPr lang="en-IN"/>
          </a:p>
        </p:txBody>
      </p:sp>
      <p:sp>
        <p:nvSpPr>
          <p:cNvPr id="5" name="Footer Placeholder 4">
            <a:extLst>
              <a:ext uri="{FF2B5EF4-FFF2-40B4-BE49-F238E27FC236}">
                <a16:creationId xmlns:a16="http://schemas.microsoft.com/office/drawing/2014/main" id="{131288C7-19D0-8C80-7351-B49158E7EA92}"/>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6" name="Slide Number Placeholder 5">
            <a:extLst>
              <a:ext uri="{FF2B5EF4-FFF2-40B4-BE49-F238E27FC236}">
                <a16:creationId xmlns:a16="http://schemas.microsoft.com/office/drawing/2014/main" id="{502F650B-5B9B-2880-5373-6CC8C0E7D261}"/>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2938954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5328-A3D7-9C07-4FFB-68521295E4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EAFEB2E-0DBE-857B-02F7-788F886D6B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F7410B-C33A-1098-C697-ADBE8F885417}"/>
              </a:ext>
            </a:extLst>
          </p:cNvPr>
          <p:cNvSpPr>
            <a:spLocks noGrp="1"/>
          </p:cNvSpPr>
          <p:nvPr>
            <p:ph type="dt" sz="half" idx="10"/>
          </p:nvPr>
        </p:nvSpPr>
        <p:spPr/>
        <p:txBody>
          <a:bodyPr/>
          <a:lstStyle/>
          <a:p>
            <a:fld id="{FD2D612C-CBA0-433A-9248-E342D83CB62D}" type="datetime1">
              <a:rPr lang="en-IN" smtClean="0"/>
              <a:t>18-12-2024</a:t>
            </a:fld>
            <a:endParaRPr lang="en-IN"/>
          </a:p>
        </p:txBody>
      </p:sp>
      <p:sp>
        <p:nvSpPr>
          <p:cNvPr id="5" name="Footer Placeholder 4">
            <a:extLst>
              <a:ext uri="{FF2B5EF4-FFF2-40B4-BE49-F238E27FC236}">
                <a16:creationId xmlns:a16="http://schemas.microsoft.com/office/drawing/2014/main" id="{2BC9DE0C-391A-51EF-3727-525295462B5E}"/>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6" name="Slide Number Placeholder 5">
            <a:extLst>
              <a:ext uri="{FF2B5EF4-FFF2-40B4-BE49-F238E27FC236}">
                <a16:creationId xmlns:a16="http://schemas.microsoft.com/office/drawing/2014/main" id="{662D3FE5-1588-E9F0-0E20-5B0BFF60C39A}"/>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3439236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6581-010E-5E4E-B180-13A55B4BA3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42603FA-661E-7036-EB29-9EDBD9083C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934565-2631-3CB8-7A6E-E36581ADFB7B}"/>
              </a:ext>
            </a:extLst>
          </p:cNvPr>
          <p:cNvSpPr>
            <a:spLocks noGrp="1"/>
          </p:cNvSpPr>
          <p:nvPr>
            <p:ph type="dt" sz="half" idx="10"/>
          </p:nvPr>
        </p:nvSpPr>
        <p:spPr/>
        <p:txBody>
          <a:bodyPr/>
          <a:lstStyle/>
          <a:p>
            <a:fld id="{8B701B46-ED29-4649-B4FB-0D8389DD425F}" type="datetime1">
              <a:rPr lang="en-IN" smtClean="0"/>
              <a:t>18-12-2024</a:t>
            </a:fld>
            <a:endParaRPr lang="en-IN"/>
          </a:p>
        </p:txBody>
      </p:sp>
      <p:sp>
        <p:nvSpPr>
          <p:cNvPr id="5" name="Footer Placeholder 4">
            <a:extLst>
              <a:ext uri="{FF2B5EF4-FFF2-40B4-BE49-F238E27FC236}">
                <a16:creationId xmlns:a16="http://schemas.microsoft.com/office/drawing/2014/main" id="{AFEEEA42-D612-DCBA-6A7F-5889C40432F4}"/>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6" name="Slide Number Placeholder 5">
            <a:extLst>
              <a:ext uri="{FF2B5EF4-FFF2-40B4-BE49-F238E27FC236}">
                <a16:creationId xmlns:a16="http://schemas.microsoft.com/office/drawing/2014/main" id="{947AD9CD-F585-F173-BB13-C8BCD04EBFD9}"/>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2425736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87774-907B-55D7-5DF5-C5AB15754E9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CECF402-FB00-957A-82D0-8585545F4D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38724CA-8E08-4268-D380-B937AB1D4B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1E1BDE3-409C-C224-4429-552ECEB71EC2}"/>
              </a:ext>
            </a:extLst>
          </p:cNvPr>
          <p:cNvSpPr>
            <a:spLocks noGrp="1"/>
          </p:cNvSpPr>
          <p:nvPr>
            <p:ph type="dt" sz="half" idx="10"/>
          </p:nvPr>
        </p:nvSpPr>
        <p:spPr/>
        <p:txBody>
          <a:bodyPr/>
          <a:lstStyle/>
          <a:p>
            <a:fld id="{A8012511-794A-4971-B091-018AE1AD9F1B}" type="datetime1">
              <a:rPr lang="en-IN" smtClean="0"/>
              <a:t>18-12-2024</a:t>
            </a:fld>
            <a:endParaRPr lang="en-IN"/>
          </a:p>
        </p:txBody>
      </p:sp>
      <p:sp>
        <p:nvSpPr>
          <p:cNvPr id="6" name="Footer Placeholder 5">
            <a:extLst>
              <a:ext uri="{FF2B5EF4-FFF2-40B4-BE49-F238E27FC236}">
                <a16:creationId xmlns:a16="http://schemas.microsoft.com/office/drawing/2014/main" id="{07C653AE-AA09-340D-38C1-A84ED77E683C}"/>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7" name="Slide Number Placeholder 6">
            <a:extLst>
              <a:ext uri="{FF2B5EF4-FFF2-40B4-BE49-F238E27FC236}">
                <a16:creationId xmlns:a16="http://schemas.microsoft.com/office/drawing/2014/main" id="{1AC4F29B-D4FF-EAE3-82C6-C3972203A8C0}"/>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3987841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1DCE-D508-EB90-DD94-321CA5BB9C8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4351878-F82F-880D-7A99-BB1AE6C8CB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5296C6-79AE-6D64-7376-AF20A6006B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7551DDF-6664-A614-0502-4DD7B723C1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B4E27E-824B-D903-6990-FCE2F47EC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B9E1E48-9619-8D0D-5D64-E666F2267E33}"/>
              </a:ext>
            </a:extLst>
          </p:cNvPr>
          <p:cNvSpPr>
            <a:spLocks noGrp="1"/>
          </p:cNvSpPr>
          <p:nvPr>
            <p:ph type="dt" sz="half" idx="10"/>
          </p:nvPr>
        </p:nvSpPr>
        <p:spPr/>
        <p:txBody>
          <a:bodyPr/>
          <a:lstStyle/>
          <a:p>
            <a:fld id="{C17C1F89-1207-43F7-85F1-F80509F607E0}" type="datetime1">
              <a:rPr lang="en-IN" smtClean="0"/>
              <a:t>18-12-2024</a:t>
            </a:fld>
            <a:endParaRPr lang="en-IN"/>
          </a:p>
        </p:txBody>
      </p:sp>
      <p:sp>
        <p:nvSpPr>
          <p:cNvPr id="8" name="Footer Placeholder 7">
            <a:extLst>
              <a:ext uri="{FF2B5EF4-FFF2-40B4-BE49-F238E27FC236}">
                <a16:creationId xmlns:a16="http://schemas.microsoft.com/office/drawing/2014/main" id="{5E2C4854-AC38-6A83-CD29-F88B2A6D858F}"/>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9" name="Slide Number Placeholder 8">
            <a:extLst>
              <a:ext uri="{FF2B5EF4-FFF2-40B4-BE49-F238E27FC236}">
                <a16:creationId xmlns:a16="http://schemas.microsoft.com/office/drawing/2014/main" id="{A99C06E6-D0E3-128B-C5D7-FC09D38D56B3}"/>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717356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2FE7-D59A-CEBF-D9AE-03B462C09DC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B75ABF5-E1D3-618B-7EEA-057BBFF77DC3}"/>
              </a:ext>
            </a:extLst>
          </p:cNvPr>
          <p:cNvSpPr>
            <a:spLocks noGrp="1"/>
          </p:cNvSpPr>
          <p:nvPr>
            <p:ph type="dt" sz="half" idx="10"/>
          </p:nvPr>
        </p:nvSpPr>
        <p:spPr/>
        <p:txBody>
          <a:bodyPr/>
          <a:lstStyle/>
          <a:p>
            <a:fld id="{E8A21FC0-528F-4BED-9B9B-44F33BCB82E4}" type="datetime1">
              <a:rPr lang="en-IN" smtClean="0"/>
              <a:t>18-12-2024</a:t>
            </a:fld>
            <a:endParaRPr lang="en-IN"/>
          </a:p>
        </p:txBody>
      </p:sp>
      <p:sp>
        <p:nvSpPr>
          <p:cNvPr id="4" name="Footer Placeholder 3">
            <a:extLst>
              <a:ext uri="{FF2B5EF4-FFF2-40B4-BE49-F238E27FC236}">
                <a16:creationId xmlns:a16="http://schemas.microsoft.com/office/drawing/2014/main" id="{1CB0C2AC-74DD-6A0C-77E8-C211685A75FF}"/>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5" name="Slide Number Placeholder 4">
            <a:extLst>
              <a:ext uri="{FF2B5EF4-FFF2-40B4-BE49-F238E27FC236}">
                <a16:creationId xmlns:a16="http://schemas.microsoft.com/office/drawing/2014/main" id="{1F6ACDAA-24DE-B365-82E7-99FB9B0A3988}"/>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248173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9F56A3-0117-4726-B788-E1A659058E60}"/>
              </a:ext>
            </a:extLst>
          </p:cNvPr>
          <p:cNvSpPr>
            <a:spLocks noGrp="1"/>
          </p:cNvSpPr>
          <p:nvPr>
            <p:ph type="dt" sz="half" idx="10"/>
          </p:nvPr>
        </p:nvSpPr>
        <p:spPr/>
        <p:txBody>
          <a:bodyPr/>
          <a:lstStyle/>
          <a:p>
            <a:fld id="{C6A95F16-B705-450E-ABA4-430EAA78B445}" type="datetime1">
              <a:rPr lang="en-IN" smtClean="0"/>
              <a:t>18-12-2024</a:t>
            </a:fld>
            <a:endParaRPr lang="en-IN"/>
          </a:p>
        </p:txBody>
      </p:sp>
      <p:sp>
        <p:nvSpPr>
          <p:cNvPr id="3" name="Footer Placeholder 2">
            <a:extLst>
              <a:ext uri="{FF2B5EF4-FFF2-40B4-BE49-F238E27FC236}">
                <a16:creationId xmlns:a16="http://schemas.microsoft.com/office/drawing/2014/main" id="{BB08ECEC-954F-6CB9-6BDF-111BE5FD4156}"/>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4" name="Slide Number Placeholder 3">
            <a:extLst>
              <a:ext uri="{FF2B5EF4-FFF2-40B4-BE49-F238E27FC236}">
                <a16:creationId xmlns:a16="http://schemas.microsoft.com/office/drawing/2014/main" id="{BB9C20A0-24F3-7E61-FB66-CCABE04DD24D}"/>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4180077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38D0-5BE1-A9A2-0C5D-76ED958E6B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51046F4-2EB3-5CEB-8B4E-0BEB953AE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1FFE545-BB4D-5030-C064-3885CBC748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F10DCE-DEF7-0822-F7E3-99689A55659B}"/>
              </a:ext>
            </a:extLst>
          </p:cNvPr>
          <p:cNvSpPr>
            <a:spLocks noGrp="1"/>
          </p:cNvSpPr>
          <p:nvPr>
            <p:ph type="dt" sz="half" idx="10"/>
          </p:nvPr>
        </p:nvSpPr>
        <p:spPr/>
        <p:txBody>
          <a:bodyPr/>
          <a:lstStyle/>
          <a:p>
            <a:fld id="{3874B7E4-AF51-4E0F-B17B-87727D796C55}" type="datetime1">
              <a:rPr lang="en-IN" smtClean="0"/>
              <a:t>18-12-2024</a:t>
            </a:fld>
            <a:endParaRPr lang="en-IN"/>
          </a:p>
        </p:txBody>
      </p:sp>
      <p:sp>
        <p:nvSpPr>
          <p:cNvPr id="6" name="Footer Placeholder 5">
            <a:extLst>
              <a:ext uri="{FF2B5EF4-FFF2-40B4-BE49-F238E27FC236}">
                <a16:creationId xmlns:a16="http://schemas.microsoft.com/office/drawing/2014/main" id="{DBA17017-717F-44B9-3B36-50C8FE9A1B82}"/>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7" name="Slide Number Placeholder 6">
            <a:extLst>
              <a:ext uri="{FF2B5EF4-FFF2-40B4-BE49-F238E27FC236}">
                <a16:creationId xmlns:a16="http://schemas.microsoft.com/office/drawing/2014/main" id="{157A1010-8043-65B8-B1C0-EC0E9AF6DC1D}"/>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3302119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A600-AF4D-828C-51CB-8851510258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2BCA8EC-354D-66BC-ADCB-55512D152A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6ECFEF8-A73C-0ABE-9F00-0D4226DE8D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BBA70D-FE24-4BD0-321E-A3CCF6400321}"/>
              </a:ext>
            </a:extLst>
          </p:cNvPr>
          <p:cNvSpPr>
            <a:spLocks noGrp="1"/>
          </p:cNvSpPr>
          <p:nvPr>
            <p:ph type="dt" sz="half" idx="10"/>
          </p:nvPr>
        </p:nvSpPr>
        <p:spPr/>
        <p:txBody>
          <a:bodyPr/>
          <a:lstStyle/>
          <a:p>
            <a:fld id="{DC7E65A5-B49F-462A-B254-0BB0D6750FB5}" type="datetime1">
              <a:rPr lang="en-IN" smtClean="0"/>
              <a:t>18-12-2024</a:t>
            </a:fld>
            <a:endParaRPr lang="en-IN"/>
          </a:p>
        </p:txBody>
      </p:sp>
      <p:sp>
        <p:nvSpPr>
          <p:cNvPr id="6" name="Footer Placeholder 5">
            <a:extLst>
              <a:ext uri="{FF2B5EF4-FFF2-40B4-BE49-F238E27FC236}">
                <a16:creationId xmlns:a16="http://schemas.microsoft.com/office/drawing/2014/main" id="{38CE871F-79A8-0D46-42E0-66314C51BD85}"/>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7" name="Slide Number Placeholder 6">
            <a:extLst>
              <a:ext uri="{FF2B5EF4-FFF2-40B4-BE49-F238E27FC236}">
                <a16:creationId xmlns:a16="http://schemas.microsoft.com/office/drawing/2014/main" id="{9AF02B35-45FE-08E8-94B4-BF2A79A2C30C}"/>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87315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18002-1C2A-5991-6433-5E6BE861299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6C69576-7AD9-F6DF-E280-7441F4817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116D28-CFFD-88AC-5AE1-DA570E0EF0C1}"/>
              </a:ext>
            </a:extLst>
          </p:cNvPr>
          <p:cNvSpPr>
            <a:spLocks noGrp="1"/>
          </p:cNvSpPr>
          <p:nvPr>
            <p:ph type="dt" sz="half" idx="10"/>
          </p:nvPr>
        </p:nvSpPr>
        <p:spPr/>
        <p:txBody>
          <a:bodyPr/>
          <a:lstStyle/>
          <a:p>
            <a:fld id="{4EC0E135-EA27-412F-8087-33F65AEB93B5}" type="datetime1">
              <a:rPr lang="en-IN" smtClean="0"/>
              <a:t>18-12-2024</a:t>
            </a:fld>
            <a:endParaRPr lang="en-IN"/>
          </a:p>
        </p:txBody>
      </p:sp>
      <p:sp>
        <p:nvSpPr>
          <p:cNvPr id="5" name="Footer Placeholder 4">
            <a:extLst>
              <a:ext uri="{FF2B5EF4-FFF2-40B4-BE49-F238E27FC236}">
                <a16:creationId xmlns:a16="http://schemas.microsoft.com/office/drawing/2014/main" id="{752634B9-F874-71E2-0FFD-60254657D27B}"/>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6" name="Slide Number Placeholder 5">
            <a:extLst>
              <a:ext uri="{FF2B5EF4-FFF2-40B4-BE49-F238E27FC236}">
                <a16:creationId xmlns:a16="http://schemas.microsoft.com/office/drawing/2014/main" id="{321C2859-8C6E-A1B3-D390-7978FEAE97F7}"/>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4163318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09606F-38F2-2231-F664-4DA5E0BEF8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34AE2D5-1C9B-20F7-90C5-6FCED1FC6B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3D85890-7A68-3C7F-E117-8F625B0FA1F9}"/>
              </a:ext>
            </a:extLst>
          </p:cNvPr>
          <p:cNvSpPr>
            <a:spLocks noGrp="1"/>
          </p:cNvSpPr>
          <p:nvPr>
            <p:ph type="dt" sz="half" idx="10"/>
          </p:nvPr>
        </p:nvSpPr>
        <p:spPr/>
        <p:txBody>
          <a:bodyPr/>
          <a:lstStyle/>
          <a:p>
            <a:fld id="{61CFBC5D-13C8-4E47-A4B1-69535D15CA56}" type="datetime1">
              <a:rPr lang="en-IN" smtClean="0"/>
              <a:t>18-12-2024</a:t>
            </a:fld>
            <a:endParaRPr lang="en-IN"/>
          </a:p>
        </p:txBody>
      </p:sp>
      <p:sp>
        <p:nvSpPr>
          <p:cNvPr id="5" name="Footer Placeholder 4">
            <a:extLst>
              <a:ext uri="{FF2B5EF4-FFF2-40B4-BE49-F238E27FC236}">
                <a16:creationId xmlns:a16="http://schemas.microsoft.com/office/drawing/2014/main" id="{B8161C0E-A016-CC50-C5E0-43E46EEC3386}"/>
              </a:ext>
            </a:extLst>
          </p:cNvPr>
          <p:cNvSpPr>
            <a:spLocks noGrp="1"/>
          </p:cNvSpPr>
          <p:nvPr>
            <p:ph type="ftr" sz="quarter" idx="11"/>
          </p:nvPr>
        </p:nvSpPr>
        <p:spPr/>
        <p:txBody>
          <a:bodyPr/>
          <a:lstStyle/>
          <a:p>
            <a:r>
              <a:rPr lang="en-US"/>
              <a:t>Paper ID: 123   Cognitive Load Classification during Arithmetic Task using Single Convolution Layer based 2D-CNN Model</a:t>
            </a:r>
            <a:endParaRPr lang="en-IN"/>
          </a:p>
        </p:txBody>
      </p:sp>
      <p:sp>
        <p:nvSpPr>
          <p:cNvPr id="6" name="Slide Number Placeholder 5">
            <a:extLst>
              <a:ext uri="{FF2B5EF4-FFF2-40B4-BE49-F238E27FC236}">
                <a16:creationId xmlns:a16="http://schemas.microsoft.com/office/drawing/2014/main" id="{EE4F4E80-1B1B-8135-3232-5A8BE9DA3019}"/>
              </a:ext>
            </a:extLst>
          </p:cNvPr>
          <p:cNvSpPr>
            <a:spLocks noGrp="1"/>
          </p:cNvSpPr>
          <p:nvPr>
            <p:ph type="sldNum" sz="quarter" idx="12"/>
          </p:nvPr>
        </p:nvSpPr>
        <p:spPr/>
        <p:txBody>
          <a:bodyPr/>
          <a:lstStyle/>
          <a:p>
            <a:fld id="{E66AAF0B-46BA-48B4-AC2E-27BC131D2FAC}" type="slidenum">
              <a:rPr lang="en-IN" smtClean="0"/>
              <a:t>‹#›</a:t>
            </a:fld>
            <a:endParaRPr lang="en-IN"/>
          </a:p>
        </p:txBody>
      </p:sp>
    </p:spTree>
    <p:extLst>
      <p:ext uri="{BB962C8B-B14F-4D97-AF65-F5344CB8AC3E}">
        <p14:creationId xmlns:p14="http://schemas.microsoft.com/office/powerpoint/2010/main" val="1616116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0C811F-6F24-5480-DA65-1F0F0F3BB0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04A461E-C96C-3826-8897-C6AAB8B082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EDD4CA-0458-30F7-D389-5F6E785F8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39BF89-FE84-4DAB-91A9-E5D59663BA46}" type="datetime1">
              <a:rPr lang="en-IN" smtClean="0"/>
              <a:t>18-12-2024</a:t>
            </a:fld>
            <a:endParaRPr lang="en-IN"/>
          </a:p>
        </p:txBody>
      </p:sp>
      <p:sp>
        <p:nvSpPr>
          <p:cNvPr id="5" name="Footer Placeholder 4">
            <a:extLst>
              <a:ext uri="{FF2B5EF4-FFF2-40B4-BE49-F238E27FC236}">
                <a16:creationId xmlns:a16="http://schemas.microsoft.com/office/drawing/2014/main" id="{AB80EE9E-FD77-7C60-3AB6-B483E94CE2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Paper ID: 123   Cognitive Load Classification during Arithmetic Task using Single Convolution Layer based 2D-CNN Model</a:t>
            </a:r>
            <a:endParaRPr lang="en-IN"/>
          </a:p>
        </p:txBody>
      </p:sp>
      <p:sp>
        <p:nvSpPr>
          <p:cNvPr id="6" name="Slide Number Placeholder 5">
            <a:extLst>
              <a:ext uri="{FF2B5EF4-FFF2-40B4-BE49-F238E27FC236}">
                <a16:creationId xmlns:a16="http://schemas.microsoft.com/office/drawing/2014/main" id="{750A2156-98F1-E5B8-AD52-7A8A6F3B2C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6AAF0B-46BA-48B4-AC2E-27BC131D2FAC}" type="slidenum">
              <a:rPr lang="en-IN" smtClean="0"/>
              <a:t>‹#›</a:t>
            </a:fld>
            <a:endParaRPr lang="en-IN"/>
          </a:p>
        </p:txBody>
      </p:sp>
    </p:spTree>
    <p:extLst>
      <p:ext uri="{BB962C8B-B14F-4D97-AF65-F5344CB8AC3E}">
        <p14:creationId xmlns:p14="http://schemas.microsoft.com/office/powerpoint/2010/main" val="324861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
        <p:cNvGrpSpPr/>
        <p:nvPr/>
      </p:nvGrpSpPr>
      <p:grpSpPr>
        <a:xfrm>
          <a:off x="0" y="0"/>
          <a:ext cx="0" cy="0"/>
          <a:chOff x="0" y="0"/>
          <a:chExt cx="0" cy="0"/>
        </a:xfrm>
      </p:grpSpPr>
      <p:sp>
        <p:nvSpPr>
          <p:cNvPr id="11" name="Google Shape;11;p1"/>
          <p:cNvSpPr/>
          <p:nvPr/>
        </p:nvSpPr>
        <p:spPr>
          <a:xfrm>
            <a:off x="21336" y="6585056"/>
            <a:ext cx="12170664" cy="368807"/>
          </a:xfrm>
          <a:custGeom>
            <a:avLst/>
            <a:gdLst/>
            <a:ahLst/>
            <a:cxnLst/>
            <a:rect l="l" t="t" r="r" b="b"/>
            <a:pathLst>
              <a:path w="12170664" h="368807" extrusionOk="0">
                <a:moveTo>
                  <a:pt x="12170664" y="368807"/>
                </a:moveTo>
                <a:lnTo>
                  <a:pt x="12170664" y="0"/>
                </a:lnTo>
                <a:lnTo>
                  <a:pt x="0" y="0"/>
                </a:lnTo>
                <a:lnTo>
                  <a:pt x="0" y="368807"/>
                </a:lnTo>
                <a:lnTo>
                  <a:pt x="12170664" y="368807"/>
                </a:lnTo>
                <a:close/>
              </a:path>
            </a:pathLst>
          </a:custGeom>
          <a:solidFill>
            <a:srgbClr val="5B9BD4"/>
          </a:solidFill>
          <a:ln>
            <a:noFill/>
          </a:ln>
        </p:spPr>
        <p:txBody>
          <a:bodyPr spcFirstLastPara="1" wrap="square" lIns="0" tIns="0" rIns="0" bIns="0" anchor="t" anchorCtr="0">
            <a:noAutofit/>
          </a:bodyPr>
          <a:lstStyle/>
          <a:p>
            <a:pPr lvl="0" algn="ctr"/>
            <a:r>
              <a:rPr lang="en-US" sz="1200" b="1" dirty="0">
                <a:solidFill>
                  <a:schemeClr val="tx1"/>
                </a:solidFill>
                <a:latin typeface="+mj-lt"/>
                <a:ea typeface="Times New Roman" panose="02020603050405020304" pitchFamily="18" charset="0"/>
                <a:cs typeface="Arial" panose="020B0604020202020204" pitchFamily="34" charset="0"/>
              </a:rPr>
              <a:t>4</a:t>
            </a:r>
            <a:r>
              <a:rPr lang="en-US" sz="1200" b="1" baseline="30000" dirty="0">
                <a:solidFill>
                  <a:schemeClr val="tx1"/>
                </a:solidFill>
                <a:latin typeface="+mj-lt"/>
                <a:ea typeface="Times New Roman" panose="02020603050405020304" pitchFamily="18" charset="0"/>
                <a:cs typeface="Arial" panose="020B0604020202020204" pitchFamily="34" charset="0"/>
              </a:rPr>
              <a:t>th</a:t>
            </a:r>
            <a:r>
              <a:rPr lang="en-US" sz="1200" b="1" dirty="0">
                <a:solidFill>
                  <a:schemeClr val="tx1"/>
                </a:solidFill>
                <a:latin typeface="+mj-lt"/>
                <a:ea typeface="Times New Roman" panose="02020603050405020304" pitchFamily="18" charset="0"/>
                <a:cs typeface="Arial" panose="020B0604020202020204" pitchFamily="34" charset="0"/>
              </a:rPr>
              <a:t> International Conference on Machine Vision and Augmented Intelligence MAI-2024 (Hybrid Mode) 20</a:t>
            </a:r>
            <a:r>
              <a:rPr lang="en-US" sz="1200" b="1" baseline="30000" dirty="0">
                <a:solidFill>
                  <a:schemeClr val="tx1"/>
                </a:solidFill>
                <a:latin typeface="+mj-lt"/>
                <a:ea typeface="Times New Roman" panose="02020603050405020304" pitchFamily="18" charset="0"/>
                <a:cs typeface="Arial" panose="020B0604020202020204" pitchFamily="34" charset="0"/>
              </a:rPr>
              <a:t>th</a:t>
            </a:r>
            <a:r>
              <a:rPr lang="en-US" sz="1200" b="1" dirty="0">
                <a:solidFill>
                  <a:schemeClr val="tx1"/>
                </a:solidFill>
                <a:latin typeface="+mj-lt"/>
                <a:ea typeface="Times New Roman" panose="02020603050405020304" pitchFamily="18" charset="0"/>
                <a:cs typeface="Arial" panose="020B0604020202020204" pitchFamily="34" charset="0"/>
              </a:rPr>
              <a:t> – 22</a:t>
            </a:r>
            <a:r>
              <a:rPr lang="en-US" sz="1200" b="1" baseline="30000" dirty="0">
                <a:solidFill>
                  <a:schemeClr val="tx1"/>
                </a:solidFill>
                <a:latin typeface="+mj-lt"/>
                <a:ea typeface="Times New Roman" panose="02020603050405020304" pitchFamily="18" charset="0"/>
                <a:cs typeface="Arial" panose="020B0604020202020204" pitchFamily="34" charset="0"/>
              </a:rPr>
              <a:t>nd</a:t>
            </a:r>
            <a:r>
              <a:rPr lang="en-US" sz="1200" b="1" dirty="0">
                <a:solidFill>
                  <a:schemeClr val="tx1"/>
                </a:solidFill>
                <a:latin typeface="+mj-lt"/>
                <a:ea typeface="Times New Roman" panose="02020603050405020304" pitchFamily="18" charset="0"/>
                <a:cs typeface="Arial" panose="020B0604020202020204" pitchFamily="34" charset="0"/>
              </a:rPr>
              <a:t> December 2024</a:t>
            </a:r>
            <a:r>
              <a:rPr lang="en-US" sz="1200" b="1" dirty="0">
                <a:solidFill>
                  <a:schemeClr val="tx1"/>
                </a:solidFill>
                <a:latin typeface="+mj-lt"/>
              </a:rPr>
              <a:t>  | </a:t>
            </a:r>
            <a:r>
              <a:rPr lang="en-US" sz="1200" b="1" i="0" u="none" strike="noStrike" cap="none" dirty="0">
                <a:solidFill>
                  <a:schemeClr val="tx1"/>
                </a:solidFill>
                <a:latin typeface="+mj-lt"/>
                <a:ea typeface="Calibri"/>
                <a:cs typeface="Calibri"/>
                <a:sym typeface="Calibri"/>
              </a:rPr>
              <a:t>MANIT Bhopal, India</a:t>
            </a:r>
            <a:endParaRPr sz="1200" b="1" i="0" u="none" strike="noStrike" cap="none" dirty="0">
              <a:solidFill>
                <a:schemeClr val="tx1"/>
              </a:solidFill>
              <a:latin typeface="+mj-lt"/>
              <a:ea typeface="Calibri"/>
              <a:cs typeface="Calibri"/>
              <a:sym typeface="Calibri"/>
            </a:endParaRPr>
          </a:p>
        </p:txBody>
      </p:sp>
      <p:sp>
        <p:nvSpPr>
          <p:cNvPr id="12" name="Google Shape;12;p1"/>
          <p:cNvSpPr txBox="1"/>
          <p:nvPr/>
        </p:nvSpPr>
        <p:spPr>
          <a:xfrm>
            <a:off x="4511078" y="2065847"/>
            <a:ext cx="3311100" cy="532800"/>
          </a:xfrm>
          <a:prstGeom prst="rect">
            <a:avLst/>
          </a:prstGeom>
          <a:noFill/>
          <a:ln>
            <a:noFill/>
          </a:ln>
        </p:spPr>
        <p:txBody>
          <a:bodyPr spcFirstLastPara="1" wrap="square" lIns="0" tIns="26000" rIns="0" bIns="0" anchor="t" anchorCtr="0">
            <a:noAutofit/>
          </a:bodyPr>
          <a:lstStyle/>
          <a:p>
            <a:pPr marL="12700" marR="0" lvl="0" indent="0" algn="l" rtl="0">
              <a:lnSpc>
                <a:spcPct val="102375"/>
              </a:lnSpc>
              <a:spcBef>
                <a:spcPts val="0"/>
              </a:spcBef>
              <a:spcAft>
                <a:spcPts val="0"/>
              </a:spcAft>
              <a:buNone/>
            </a:pPr>
            <a:r>
              <a:rPr lang="en-US" sz="4000" b="0" i="0" u="none" strike="noStrike" cap="none" dirty="0">
                <a:solidFill>
                  <a:schemeClr val="dk1"/>
                </a:solidFill>
                <a:latin typeface="Calibri"/>
                <a:ea typeface="Calibri"/>
                <a:cs typeface="Calibri"/>
                <a:sym typeface="Calibri"/>
              </a:rPr>
              <a:t>Paper ID 0</a:t>
            </a:r>
            <a:r>
              <a:rPr lang="en-US" sz="4000" dirty="0">
                <a:solidFill>
                  <a:schemeClr val="dk1"/>
                </a:solidFill>
                <a:latin typeface="Calibri"/>
                <a:ea typeface="Calibri"/>
                <a:cs typeface="Calibri"/>
                <a:sym typeface="Calibri"/>
              </a:rPr>
              <a:t>1</a:t>
            </a:r>
            <a:endParaRPr sz="4000" b="0" i="0" u="none" strike="noStrike" cap="none" dirty="0">
              <a:solidFill>
                <a:schemeClr val="dk1"/>
              </a:solidFill>
              <a:latin typeface="Calibri"/>
              <a:ea typeface="Calibri"/>
              <a:cs typeface="Calibri"/>
              <a:sym typeface="Calibri"/>
            </a:endParaRPr>
          </a:p>
        </p:txBody>
      </p:sp>
      <p:sp>
        <p:nvSpPr>
          <p:cNvPr id="13" name="Google Shape;13;p1"/>
          <p:cNvSpPr txBox="1"/>
          <p:nvPr/>
        </p:nvSpPr>
        <p:spPr>
          <a:xfrm>
            <a:off x="553350" y="2658609"/>
            <a:ext cx="10987500" cy="1179900"/>
          </a:xfrm>
          <a:prstGeom prst="rect">
            <a:avLst/>
          </a:prstGeom>
          <a:noFill/>
          <a:ln>
            <a:noFill/>
          </a:ln>
        </p:spPr>
        <p:txBody>
          <a:bodyPr spcFirstLastPara="1" wrap="square" lIns="0" tIns="38725" rIns="0" bIns="0" anchor="t" anchorCtr="0">
            <a:noAutofit/>
          </a:bodyPr>
          <a:lstStyle/>
          <a:p>
            <a:pPr marL="12700" lvl="0" indent="0" algn="ctr" rtl="0">
              <a:lnSpc>
                <a:spcPct val="102000"/>
              </a:lnSpc>
              <a:spcBef>
                <a:spcPts val="0"/>
              </a:spcBef>
              <a:spcAft>
                <a:spcPts val="0"/>
              </a:spcAft>
              <a:buClr>
                <a:schemeClr val="dk1"/>
              </a:buClr>
              <a:buSzPts val="1100"/>
              <a:buFont typeface="Arial"/>
              <a:buNone/>
            </a:pPr>
            <a:r>
              <a:rPr lang="en-US" sz="3000" b="1" dirty="0">
                <a:solidFill>
                  <a:schemeClr val="dk1"/>
                </a:solidFill>
              </a:rPr>
              <a:t>Cognitive Load Classification during Arithmetic Task using Single Convolution Layer based 2D-CNN Model</a:t>
            </a:r>
            <a:endParaRPr sz="3000" b="1" dirty="0">
              <a:solidFill>
                <a:schemeClr val="dk1"/>
              </a:solidFill>
            </a:endParaRPr>
          </a:p>
          <a:p>
            <a:pPr marL="12700" lvl="0" indent="0" algn="ctr" rtl="0">
              <a:lnSpc>
                <a:spcPct val="102000"/>
              </a:lnSpc>
              <a:spcBef>
                <a:spcPts val="0"/>
              </a:spcBef>
              <a:spcAft>
                <a:spcPts val="0"/>
              </a:spcAft>
              <a:buClr>
                <a:schemeClr val="dk1"/>
              </a:buClr>
              <a:buSzPts val="1100"/>
              <a:buFont typeface="Arial"/>
              <a:buNone/>
            </a:pPr>
            <a:endParaRPr sz="3600" b="1" dirty="0">
              <a:solidFill>
                <a:schemeClr val="dk1"/>
              </a:solidFill>
            </a:endParaRPr>
          </a:p>
          <a:p>
            <a:pPr marL="12700" lvl="0" indent="0" algn="ctr" rtl="0">
              <a:lnSpc>
                <a:spcPct val="102000"/>
              </a:lnSpc>
              <a:spcBef>
                <a:spcPts val="0"/>
              </a:spcBef>
              <a:spcAft>
                <a:spcPts val="0"/>
              </a:spcAft>
              <a:buClr>
                <a:schemeClr val="dk1"/>
              </a:buClr>
              <a:buSzPts val="1100"/>
              <a:buFont typeface="Arial"/>
              <a:buNone/>
            </a:pPr>
            <a:endParaRPr sz="3600" b="1" dirty="0">
              <a:solidFill>
                <a:schemeClr val="dk1"/>
              </a:solidFill>
            </a:endParaRPr>
          </a:p>
          <a:p>
            <a:pPr marL="12700" marR="0" lvl="0" indent="0" algn="l" rtl="0">
              <a:lnSpc>
                <a:spcPct val="101666"/>
              </a:lnSpc>
              <a:spcBef>
                <a:spcPts val="0"/>
              </a:spcBef>
              <a:spcAft>
                <a:spcPts val="0"/>
              </a:spcAft>
              <a:buNone/>
            </a:pPr>
            <a:endParaRPr sz="3700" dirty="0">
              <a:solidFill>
                <a:schemeClr val="dk1"/>
              </a:solidFill>
              <a:latin typeface="Calibri"/>
              <a:ea typeface="Calibri"/>
              <a:cs typeface="Calibri"/>
              <a:sym typeface="Calibri"/>
            </a:endParaRPr>
          </a:p>
          <a:p>
            <a:pPr marL="12700" marR="0" lvl="0" indent="0" algn="l" rtl="0">
              <a:lnSpc>
                <a:spcPct val="101666"/>
              </a:lnSpc>
              <a:spcBef>
                <a:spcPts val="0"/>
              </a:spcBef>
              <a:spcAft>
                <a:spcPts val="0"/>
              </a:spcAft>
              <a:buNone/>
            </a:pPr>
            <a:endParaRPr sz="3700" dirty="0">
              <a:solidFill>
                <a:schemeClr val="dk1"/>
              </a:solidFill>
              <a:latin typeface="Calibri"/>
              <a:ea typeface="Calibri"/>
              <a:cs typeface="Calibri"/>
              <a:sym typeface="Calibri"/>
            </a:endParaRPr>
          </a:p>
          <a:p>
            <a:pPr marL="12700" marR="0" lvl="0" indent="0" algn="l" rtl="0">
              <a:lnSpc>
                <a:spcPct val="101666"/>
              </a:lnSpc>
              <a:spcBef>
                <a:spcPts val="0"/>
              </a:spcBef>
              <a:spcAft>
                <a:spcPts val="0"/>
              </a:spcAft>
              <a:buNone/>
            </a:pPr>
            <a:endParaRPr sz="3700" dirty="0">
              <a:solidFill>
                <a:schemeClr val="dk1"/>
              </a:solidFill>
              <a:latin typeface="Calibri"/>
              <a:ea typeface="Calibri"/>
              <a:cs typeface="Calibri"/>
              <a:sym typeface="Calibri"/>
            </a:endParaRPr>
          </a:p>
        </p:txBody>
      </p:sp>
      <p:sp>
        <p:nvSpPr>
          <p:cNvPr id="14" name="Google Shape;14;p1"/>
          <p:cNvSpPr txBox="1"/>
          <p:nvPr/>
        </p:nvSpPr>
        <p:spPr>
          <a:xfrm>
            <a:off x="1917750" y="4033371"/>
            <a:ext cx="8258700" cy="2303516"/>
          </a:xfrm>
          <a:prstGeom prst="rect">
            <a:avLst/>
          </a:prstGeom>
          <a:noFill/>
          <a:ln>
            <a:noFill/>
          </a:ln>
        </p:spPr>
        <p:txBody>
          <a:bodyPr spcFirstLastPara="1" wrap="square" lIns="0" tIns="15875" rIns="0" bIns="0" anchor="t" anchorCtr="0">
            <a:spAutoFit/>
          </a:bodyPr>
          <a:lstStyle/>
          <a:p>
            <a:pPr marL="0" lvl="0" indent="0" algn="ctr" rtl="0">
              <a:lnSpc>
                <a:spcPct val="150000"/>
              </a:lnSpc>
              <a:spcBef>
                <a:spcPts val="0"/>
              </a:spcBef>
              <a:spcAft>
                <a:spcPts val="0"/>
              </a:spcAft>
              <a:buClr>
                <a:schemeClr val="dk1"/>
              </a:buClr>
              <a:buSzPts val="1100"/>
              <a:buFont typeface="Arial"/>
              <a:buNone/>
            </a:pPr>
            <a:r>
              <a:rPr lang="en-US" sz="2000" b="1" dirty="0">
                <a:solidFill>
                  <a:schemeClr val="dk1"/>
                </a:solidFill>
              </a:rPr>
              <a:t>Authors Names  </a:t>
            </a:r>
            <a:endParaRPr sz="2000" b="1" dirty="0">
              <a:solidFill>
                <a:schemeClr val="dk1"/>
              </a:solidFill>
            </a:endParaRPr>
          </a:p>
          <a:p>
            <a:pPr marL="0" lvl="0" indent="0" algn="ctr" rtl="0">
              <a:lnSpc>
                <a:spcPct val="150000"/>
              </a:lnSpc>
              <a:spcBef>
                <a:spcPts val="0"/>
              </a:spcBef>
              <a:spcAft>
                <a:spcPts val="0"/>
              </a:spcAft>
              <a:buClr>
                <a:schemeClr val="dk1"/>
              </a:buClr>
              <a:buSzPts val="1100"/>
              <a:buFont typeface="Arial"/>
              <a:buNone/>
            </a:pPr>
            <a:endParaRPr sz="2000" dirty="0">
              <a:solidFill>
                <a:schemeClr val="dk1"/>
              </a:solidFill>
            </a:endParaRPr>
          </a:p>
          <a:p>
            <a:pPr marL="0" lvl="0" indent="0" algn="ctr" rtl="0">
              <a:lnSpc>
                <a:spcPct val="150000"/>
              </a:lnSpc>
              <a:spcBef>
                <a:spcPts val="0"/>
              </a:spcBef>
              <a:spcAft>
                <a:spcPts val="0"/>
              </a:spcAft>
              <a:buClr>
                <a:schemeClr val="dk1"/>
              </a:buClr>
              <a:buSzPts val="1100"/>
              <a:buFont typeface="Arial"/>
              <a:buNone/>
            </a:pPr>
            <a:r>
              <a:rPr lang="en-US" sz="2000" dirty="0">
                <a:solidFill>
                  <a:schemeClr val="dk1"/>
                </a:solidFill>
              </a:rPr>
              <a:t>Name of the Department </a:t>
            </a:r>
            <a:endParaRPr sz="2000" dirty="0">
              <a:solidFill>
                <a:schemeClr val="dk1"/>
              </a:solidFill>
            </a:endParaRPr>
          </a:p>
          <a:p>
            <a:pPr marL="0" lvl="0" indent="0" algn="ctr" rtl="0">
              <a:lnSpc>
                <a:spcPct val="150000"/>
              </a:lnSpc>
              <a:spcBef>
                <a:spcPts val="0"/>
              </a:spcBef>
              <a:spcAft>
                <a:spcPts val="0"/>
              </a:spcAft>
              <a:buClr>
                <a:schemeClr val="dk1"/>
              </a:buClr>
              <a:buSzPts val="1100"/>
              <a:buFont typeface="Arial"/>
              <a:buNone/>
            </a:pPr>
            <a:r>
              <a:rPr lang="en-US" sz="2000" dirty="0">
                <a:solidFill>
                  <a:schemeClr val="dk1"/>
                </a:solidFill>
              </a:rPr>
              <a:t>Name of Institute, City, State </a:t>
            </a:r>
            <a:endParaRPr sz="2400" dirty="0">
              <a:solidFill>
                <a:schemeClr val="dk1"/>
              </a:solidFill>
              <a:latin typeface="Calibri"/>
              <a:ea typeface="Calibri"/>
              <a:cs typeface="Calibri"/>
              <a:sym typeface="Calibri"/>
            </a:endParaRPr>
          </a:p>
          <a:p>
            <a:pPr marL="396217" marR="417112" lvl="0" indent="0" algn="ctr" rtl="0">
              <a:lnSpc>
                <a:spcPct val="101725"/>
              </a:lnSpc>
              <a:spcBef>
                <a:spcPts val="545"/>
              </a:spcBef>
              <a:spcAft>
                <a:spcPts val="0"/>
              </a:spcAft>
              <a:buNone/>
            </a:pPr>
            <a:endParaRPr sz="2400" b="0" i="0" u="none" strike="noStrike" cap="none" dirty="0">
              <a:solidFill>
                <a:schemeClr val="dk1"/>
              </a:solidFill>
              <a:latin typeface="Calibri"/>
              <a:ea typeface="Calibri"/>
              <a:cs typeface="Calibri"/>
              <a:sym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4280" y="152453"/>
            <a:ext cx="1657350" cy="1600200"/>
          </a:xfrm>
          <a:prstGeom prst="rect">
            <a:avLst/>
          </a:prstGeom>
        </p:spPr>
      </p:pic>
      <p:cxnSp>
        <p:nvCxnSpPr>
          <p:cNvPr id="7" name="Straight Connector 6"/>
          <p:cNvCxnSpPr/>
          <p:nvPr/>
        </p:nvCxnSpPr>
        <p:spPr>
          <a:xfrm>
            <a:off x="584613" y="2000822"/>
            <a:ext cx="10792918"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descr="C:\Users\Admin\Downloads\Manit Logo color_0.jpg"/>
          <p:cNvPicPr/>
          <p:nvPr/>
        </p:nvPicPr>
        <p:blipFill>
          <a:blip r:embed="rId4">
            <a:extLst>
              <a:ext uri="{28A0092B-C50C-407E-A947-70E740481C1C}">
                <a14:useLocalDpi xmlns:a14="http://schemas.microsoft.com/office/drawing/2010/main" val="0"/>
              </a:ext>
            </a:extLst>
          </a:blip>
          <a:srcRect/>
          <a:stretch>
            <a:fillRect/>
          </a:stretch>
        </p:blipFill>
        <p:spPr bwMode="auto">
          <a:xfrm>
            <a:off x="584612" y="403240"/>
            <a:ext cx="1333137" cy="1402720"/>
          </a:xfrm>
          <a:prstGeom prst="rect">
            <a:avLst/>
          </a:prstGeom>
          <a:noFill/>
          <a:ln>
            <a:noFill/>
          </a:ln>
        </p:spPr>
      </p:pic>
      <p:pic>
        <p:nvPicPr>
          <p:cNvPr id="15" name="Picture 14" descr="C:\Users\Admin\Dropbox\MAI Conference 2024\logo2024.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2757" y="242370"/>
            <a:ext cx="1752616" cy="1628615"/>
          </a:xfrm>
          <a:prstGeom prst="rect">
            <a:avLst/>
          </a:prstGeom>
          <a:noFill/>
          <a:ln>
            <a:noFill/>
          </a:ln>
        </p:spPr>
      </p:pic>
      <p:sp>
        <p:nvSpPr>
          <p:cNvPr id="3" name="Slide Number Placeholder 2">
            <a:extLst>
              <a:ext uri="{FF2B5EF4-FFF2-40B4-BE49-F238E27FC236}">
                <a16:creationId xmlns:a16="http://schemas.microsoft.com/office/drawing/2014/main" id="{65D594E6-7D38-E1AE-D564-B4DB2DB8BA79}"/>
              </a:ext>
            </a:extLst>
          </p:cNvPr>
          <p:cNvSpPr>
            <a:spLocks noGrp="1"/>
          </p:cNvSpPr>
          <p:nvPr>
            <p:ph type="sldNum" sz="quarter" idx="12"/>
          </p:nvPr>
        </p:nvSpPr>
        <p:spPr/>
        <p:txBody>
          <a:bodyPr/>
          <a:lstStyle/>
          <a:p>
            <a:fld id="{E66AAF0B-46BA-48B4-AC2E-27BC131D2FAC}" type="slidenum">
              <a:rPr lang="en-IN" smtClean="0"/>
              <a:t>1</a:t>
            </a:fld>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Shape 20"/>
        <p:cNvGrpSpPr/>
        <p:nvPr/>
      </p:nvGrpSpPr>
      <p:grpSpPr>
        <a:xfrm>
          <a:off x="0" y="0"/>
          <a:ext cx="0" cy="0"/>
          <a:chOff x="0" y="0"/>
          <a:chExt cx="0" cy="0"/>
        </a:xfrm>
      </p:grpSpPr>
      <p:sp>
        <p:nvSpPr>
          <p:cNvPr id="22" name="Google Shape;22;p2"/>
          <p:cNvSpPr txBox="1"/>
          <p:nvPr/>
        </p:nvSpPr>
        <p:spPr>
          <a:xfrm>
            <a:off x="916955" y="749575"/>
            <a:ext cx="6023671" cy="585000"/>
          </a:xfrm>
          <a:prstGeom prst="rect">
            <a:avLst/>
          </a:prstGeom>
          <a:noFill/>
          <a:ln>
            <a:noFill/>
          </a:ln>
        </p:spPr>
        <p:txBody>
          <a:bodyPr spcFirstLastPara="1" wrap="square" lIns="0" tIns="28600" rIns="0" bIns="0" anchor="t" anchorCtr="0">
            <a:noAutofit/>
          </a:bodyPr>
          <a:lstStyle/>
          <a:p>
            <a:pPr marL="12700">
              <a:lnSpc>
                <a:spcPct val="102386"/>
              </a:lnSpc>
            </a:pPr>
            <a:r>
              <a:rPr lang="en-US" sz="4400" u="sng" dirty="0">
                <a:solidFill>
                  <a:srgbClr val="C00000"/>
                </a:solidFill>
                <a:latin typeface="Calibri"/>
                <a:ea typeface="Calibri"/>
                <a:cs typeface="Calibri"/>
                <a:sym typeface="Calibri"/>
              </a:rPr>
              <a:t>Presentation Outline</a:t>
            </a:r>
            <a:endParaRPr lang="en-US" sz="4400" u="sng" dirty="0">
              <a:solidFill>
                <a:schemeClr val="dk1"/>
              </a:solidFill>
              <a:latin typeface="Calibri"/>
              <a:ea typeface="Calibri"/>
              <a:cs typeface="Calibri"/>
              <a:sym typeface="Calibri"/>
            </a:endParaRPr>
          </a:p>
          <a:p>
            <a:pPr marL="12700" marR="0" lvl="0" indent="0" algn="l" rtl="0">
              <a:lnSpc>
                <a:spcPct val="102386"/>
              </a:lnSpc>
              <a:spcBef>
                <a:spcPts val="0"/>
              </a:spcBef>
              <a:spcAft>
                <a:spcPts val="0"/>
              </a:spcAft>
              <a:buNone/>
            </a:pPr>
            <a:endParaRPr sz="4400" u="sng" dirty="0">
              <a:solidFill>
                <a:schemeClr val="dk1"/>
              </a:solidFill>
              <a:latin typeface="Calibri"/>
              <a:ea typeface="Calibri"/>
              <a:cs typeface="Calibri"/>
              <a:sym typeface="Calibri"/>
            </a:endParaRPr>
          </a:p>
        </p:txBody>
      </p:sp>
      <p:sp>
        <p:nvSpPr>
          <p:cNvPr id="24" name="Google Shape;24;p2"/>
          <p:cNvSpPr txBox="1"/>
          <p:nvPr/>
        </p:nvSpPr>
        <p:spPr>
          <a:xfrm>
            <a:off x="1274481" y="1658100"/>
            <a:ext cx="5937600" cy="3962700"/>
          </a:xfrm>
          <a:prstGeom prst="rect">
            <a:avLst/>
          </a:prstGeom>
          <a:noFill/>
          <a:ln>
            <a:noFill/>
          </a:ln>
        </p:spPr>
        <p:txBody>
          <a:bodyPr spcFirstLastPara="1" wrap="square" lIns="0" tIns="20275" rIns="0" bIns="0" anchor="t" anchorCtr="0">
            <a:noAutofit/>
          </a:bodyPr>
          <a:lstStyle/>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Introduction</a:t>
            </a:r>
            <a:endParaRPr sz="3100" dirty="0">
              <a:solidFill>
                <a:schemeClr val="dk1"/>
              </a:solidFill>
              <a:latin typeface="Calibri"/>
              <a:ea typeface="Calibri"/>
              <a:cs typeface="Calibri"/>
              <a:sym typeface="Calibri"/>
            </a:endParaRPr>
          </a:p>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Dataset Description</a:t>
            </a:r>
            <a:endParaRPr sz="3100" dirty="0">
              <a:solidFill>
                <a:schemeClr val="dk1"/>
              </a:solidFill>
              <a:latin typeface="Calibri"/>
              <a:ea typeface="Calibri"/>
              <a:cs typeface="Calibri"/>
              <a:sym typeface="Calibri"/>
            </a:endParaRPr>
          </a:p>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CNN Architecture</a:t>
            </a:r>
            <a:endParaRPr sz="3100" dirty="0">
              <a:solidFill>
                <a:schemeClr val="dk1"/>
              </a:solidFill>
              <a:latin typeface="Calibri"/>
              <a:ea typeface="Calibri"/>
              <a:cs typeface="Calibri"/>
              <a:sym typeface="Calibri"/>
            </a:endParaRPr>
          </a:p>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Performance Measures</a:t>
            </a:r>
            <a:endParaRPr sz="3100" dirty="0">
              <a:solidFill>
                <a:schemeClr val="dk1"/>
              </a:solidFill>
              <a:latin typeface="Calibri"/>
              <a:ea typeface="Calibri"/>
              <a:cs typeface="Calibri"/>
              <a:sym typeface="Calibri"/>
            </a:endParaRPr>
          </a:p>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Results and Analysis</a:t>
            </a:r>
            <a:endParaRPr sz="3100" dirty="0">
              <a:solidFill>
                <a:schemeClr val="dk1"/>
              </a:solidFill>
              <a:latin typeface="Calibri"/>
              <a:ea typeface="Calibri"/>
              <a:cs typeface="Calibri"/>
              <a:sym typeface="Calibri"/>
            </a:endParaRPr>
          </a:p>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Conclusion and Future Scope</a:t>
            </a:r>
            <a:endParaRPr sz="3100" dirty="0">
              <a:solidFill>
                <a:schemeClr val="dk1"/>
              </a:solidFill>
              <a:latin typeface="Calibri"/>
              <a:ea typeface="Calibri"/>
              <a:cs typeface="Calibri"/>
              <a:sym typeface="Calibri"/>
            </a:endParaRPr>
          </a:p>
          <a:p>
            <a:pPr marL="457200" marR="59387" lvl="0" indent="-425450" algn="l" rtl="0">
              <a:lnSpc>
                <a:spcPct val="103064"/>
              </a:lnSpc>
              <a:spcBef>
                <a:spcPts val="0"/>
              </a:spcBef>
              <a:spcAft>
                <a:spcPts val="0"/>
              </a:spcAft>
              <a:buClr>
                <a:schemeClr val="dk1"/>
              </a:buClr>
              <a:buSzPts val="3100"/>
              <a:buFont typeface="Calibri"/>
              <a:buChar char="●"/>
            </a:pPr>
            <a:r>
              <a:rPr lang="en-US" sz="3100" dirty="0">
                <a:solidFill>
                  <a:schemeClr val="dk1"/>
                </a:solidFill>
                <a:latin typeface="Calibri"/>
                <a:ea typeface="Calibri"/>
                <a:cs typeface="Calibri"/>
                <a:sym typeface="Calibri"/>
              </a:rPr>
              <a:t>References</a:t>
            </a:r>
            <a:endParaRPr sz="3100" dirty="0">
              <a:solidFill>
                <a:schemeClr val="dk1"/>
              </a:solidFill>
              <a:latin typeface="Calibri"/>
              <a:ea typeface="Calibri"/>
              <a:cs typeface="Calibri"/>
              <a:sym typeface="Calibri"/>
            </a:endParaRPr>
          </a:p>
        </p:txBody>
      </p:sp>
      <p:sp>
        <p:nvSpPr>
          <p:cNvPr id="2" name="Footer Placeholder 1">
            <a:extLst>
              <a:ext uri="{FF2B5EF4-FFF2-40B4-BE49-F238E27FC236}">
                <a16:creationId xmlns:a16="http://schemas.microsoft.com/office/drawing/2014/main" id="{B1B8C605-6A88-8E10-EF21-3E472A42EDC5}"/>
              </a:ext>
            </a:extLst>
          </p:cNvPr>
          <p:cNvSpPr>
            <a:spLocks noGrp="1"/>
          </p:cNvSpPr>
          <p:nvPr>
            <p:ph type="ftr" sz="quarter" idx="11"/>
          </p:nvPr>
        </p:nvSpPr>
        <p:spPr>
          <a:xfrm>
            <a:off x="1060704" y="6356350"/>
            <a:ext cx="8311896" cy="365125"/>
          </a:xfrm>
        </p:spPr>
        <p:txBody>
          <a:bodyPr/>
          <a:lstStyle/>
          <a:p>
            <a:r>
              <a:rPr lang="en-US" dirty="0"/>
              <a:t>Paper ID: 123   Cognitive Load Classification during Arithmetic Task using Single Convolution Layer based 2D-CNN Model</a:t>
            </a:r>
            <a:endParaRPr lang="en-IN" dirty="0"/>
          </a:p>
        </p:txBody>
      </p:sp>
      <p:sp>
        <p:nvSpPr>
          <p:cNvPr id="3" name="Slide Number Placeholder 2">
            <a:extLst>
              <a:ext uri="{FF2B5EF4-FFF2-40B4-BE49-F238E27FC236}">
                <a16:creationId xmlns:a16="http://schemas.microsoft.com/office/drawing/2014/main" id="{6A271A13-B695-0924-34AD-AB4861EC5803}"/>
              </a:ext>
            </a:extLst>
          </p:cNvPr>
          <p:cNvSpPr>
            <a:spLocks noGrp="1"/>
          </p:cNvSpPr>
          <p:nvPr>
            <p:ph type="sldNum" sz="quarter" idx="12"/>
          </p:nvPr>
        </p:nvSpPr>
        <p:spPr/>
        <p:txBody>
          <a:bodyPr/>
          <a:lstStyle/>
          <a:p>
            <a:fld id="{E66AAF0B-46BA-48B4-AC2E-27BC131D2FAC}" type="slidenum">
              <a:rPr lang="en-IN" smtClean="0"/>
              <a:t>2</a:t>
            </a:fld>
            <a:endParaRPr lang="en-IN"/>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Shape 29"/>
        <p:cNvGrpSpPr/>
        <p:nvPr/>
      </p:nvGrpSpPr>
      <p:grpSpPr>
        <a:xfrm>
          <a:off x="0" y="0"/>
          <a:ext cx="0" cy="0"/>
          <a:chOff x="0" y="0"/>
          <a:chExt cx="0" cy="0"/>
        </a:xfrm>
      </p:grpSpPr>
      <p:sp>
        <p:nvSpPr>
          <p:cNvPr id="31" name="Google Shape;31;g1071550cb75_4_44"/>
          <p:cNvSpPr txBox="1"/>
          <p:nvPr/>
        </p:nvSpPr>
        <p:spPr>
          <a:xfrm>
            <a:off x="916954" y="749575"/>
            <a:ext cx="43764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Introduction </a:t>
            </a:r>
            <a:endParaRPr sz="4400" u="sng" dirty="0">
              <a:solidFill>
                <a:schemeClr val="dk1"/>
              </a:solidFill>
              <a:latin typeface="Calibri"/>
              <a:ea typeface="Calibri"/>
              <a:cs typeface="Calibri"/>
              <a:sym typeface="Calibri"/>
            </a:endParaRPr>
          </a:p>
        </p:txBody>
      </p:sp>
      <p:sp>
        <p:nvSpPr>
          <p:cNvPr id="32" name="Google Shape;32;g1071550cb75_4_44"/>
          <p:cNvSpPr txBox="1"/>
          <p:nvPr/>
        </p:nvSpPr>
        <p:spPr>
          <a:xfrm>
            <a:off x="2836044" y="749575"/>
            <a:ext cx="28140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endParaRPr sz="4400">
              <a:solidFill>
                <a:schemeClr val="dk1"/>
              </a:solidFill>
              <a:latin typeface="Calibri"/>
              <a:ea typeface="Calibri"/>
              <a:cs typeface="Calibri"/>
              <a:sym typeface="Calibri"/>
            </a:endParaRPr>
          </a:p>
        </p:txBody>
      </p:sp>
      <p:sp>
        <p:nvSpPr>
          <p:cNvPr id="33" name="Google Shape;33;g1071550cb75_4_44"/>
          <p:cNvSpPr txBox="1"/>
          <p:nvPr/>
        </p:nvSpPr>
        <p:spPr>
          <a:xfrm>
            <a:off x="855725" y="1930550"/>
            <a:ext cx="10880400" cy="4316100"/>
          </a:xfrm>
          <a:prstGeom prst="rect">
            <a:avLst/>
          </a:prstGeom>
          <a:noFill/>
          <a:ln>
            <a:noFill/>
          </a:ln>
        </p:spPr>
        <p:txBody>
          <a:bodyPr spcFirstLastPara="1" wrap="square" lIns="0" tIns="20275" rIns="0" bIns="0" anchor="t" anchorCtr="0">
            <a:noAutofit/>
          </a:bodyPr>
          <a:lstStyle/>
          <a:p>
            <a:pPr marL="457200" lvl="0" indent="-355600" algn="just" rtl="0">
              <a:spcBef>
                <a:spcPts val="0"/>
              </a:spcBef>
              <a:spcAft>
                <a:spcPts val="0"/>
              </a:spcAft>
              <a:buClr>
                <a:schemeClr val="dk1"/>
              </a:buClr>
              <a:buSzPts val="2000"/>
              <a:buFont typeface="Calibri"/>
              <a:buChar char="●"/>
            </a:pPr>
            <a:r>
              <a:rPr lang="en-US" sz="2000" dirty="0">
                <a:solidFill>
                  <a:schemeClr val="dk1"/>
                </a:solidFill>
                <a:latin typeface="Calibri"/>
                <a:ea typeface="Calibri"/>
                <a:cs typeface="Calibri"/>
                <a:sym typeface="Calibri"/>
              </a:rPr>
              <a:t>Cognitive load (CL) also called Mental Workload (MWL) is the quantitative measure of mental effort required to complete a task [1].</a:t>
            </a:r>
            <a:endParaRPr sz="2000" dirty="0">
              <a:solidFill>
                <a:schemeClr val="dk1"/>
              </a:solidFill>
              <a:latin typeface="Calibri"/>
              <a:ea typeface="Calibri"/>
              <a:cs typeface="Calibri"/>
              <a:sym typeface="Calibri"/>
            </a:endParaRPr>
          </a:p>
          <a:p>
            <a:pPr marL="0" lvl="0" indent="0" algn="just" rtl="0">
              <a:spcBef>
                <a:spcPts val="0"/>
              </a:spcBef>
              <a:spcAft>
                <a:spcPts val="0"/>
              </a:spcAft>
              <a:buNone/>
            </a:pPr>
            <a:endParaRPr sz="2000" dirty="0">
              <a:solidFill>
                <a:schemeClr val="dk1"/>
              </a:solidFill>
              <a:latin typeface="Calibri"/>
              <a:ea typeface="Calibri"/>
              <a:cs typeface="Calibri"/>
              <a:sym typeface="Calibri"/>
            </a:endParaRPr>
          </a:p>
          <a:p>
            <a:pPr marL="457200" lvl="0" indent="-355600" algn="just" rtl="0">
              <a:spcBef>
                <a:spcPts val="0"/>
              </a:spcBef>
              <a:spcAft>
                <a:spcPts val="0"/>
              </a:spcAft>
              <a:buClr>
                <a:schemeClr val="dk1"/>
              </a:buClr>
              <a:buSzPts val="2000"/>
              <a:buFont typeface="Calibri"/>
              <a:buChar char="●"/>
            </a:pPr>
            <a:r>
              <a:rPr lang="en-US" sz="2000" dirty="0">
                <a:solidFill>
                  <a:schemeClr val="dk1"/>
                </a:solidFill>
                <a:latin typeface="Calibri"/>
                <a:ea typeface="Calibri"/>
                <a:cs typeface="Calibri"/>
                <a:sym typeface="Calibri"/>
              </a:rPr>
              <a:t>It is used in many fields like driver health assessment, educational program review, mental state analysis of airplane dispatchers and pilots [2].</a:t>
            </a:r>
            <a:endParaRPr sz="2000" dirty="0">
              <a:solidFill>
                <a:schemeClr val="dk1"/>
              </a:solidFill>
              <a:latin typeface="Calibri"/>
              <a:ea typeface="Calibri"/>
              <a:cs typeface="Calibri"/>
              <a:sym typeface="Calibri"/>
            </a:endParaRPr>
          </a:p>
          <a:p>
            <a:pPr marL="0" lvl="0" indent="0" algn="just" rtl="0">
              <a:spcBef>
                <a:spcPts val="0"/>
              </a:spcBef>
              <a:spcAft>
                <a:spcPts val="0"/>
              </a:spcAft>
              <a:buNone/>
            </a:pPr>
            <a:endParaRPr sz="2000" dirty="0">
              <a:solidFill>
                <a:schemeClr val="dk1"/>
              </a:solidFill>
              <a:latin typeface="Calibri"/>
              <a:ea typeface="Calibri"/>
              <a:cs typeface="Calibri"/>
              <a:sym typeface="Calibri"/>
            </a:endParaRPr>
          </a:p>
          <a:p>
            <a:pPr marL="457200" marR="59387" lvl="0" indent="-355600" algn="just" rtl="0">
              <a:lnSpc>
                <a:spcPct val="103064"/>
              </a:lnSpc>
              <a:spcBef>
                <a:spcPts val="0"/>
              </a:spcBef>
              <a:spcAft>
                <a:spcPts val="0"/>
              </a:spcAft>
              <a:buClr>
                <a:srgbClr val="333333"/>
              </a:buClr>
              <a:buSzPts val="2000"/>
              <a:buFont typeface="Calibri"/>
              <a:buChar char="●"/>
            </a:pPr>
            <a:r>
              <a:rPr lang="en-US" sz="2000" dirty="0">
                <a:solidFill>
                  <a:srgbClr val="333333"/>
                </a:solidFill>
                <a:highlight>
                  <a:schemeClr val="lt1"/>
                </a:highlight>
                <a:latin typeface="Calibri"/>
                <a:ea typeface="Calibri"/>
                <a:cs typeface="Calibri"/>
                <a:sym typeface="Calibri"/>
              </a:rPr>
              <a:t>An optimal CL is required for better performance and if it exceeds a certain limit it can cause mental fatigue. Mental fatigue causes loss in employee performance and for finding an optimal CL some assessment or measure for CL is required.</a:t>
            </a:r>
            <a:endParaRPr sz="2000" dirty="0">
              <a:solidFill>
                <a:srgbClr val="333333"/>
              </a:solidFill>
              <a:highlight>
                <a:schemeClr val="lt1"/>
              </a:highlight>
              <a:latin typeface="Calibri"/>
              <a:ea typeface="Calibri"/>
              <a:cs typeface="Calibri"/>
              <a:sym typeface="Calibri"/>
            </a:endParaRPr>
          </a:p>
          <a:p>
            <a:pPr marL="457200" marR="59387" lvl="0" indent="0" algn="just" rtl="0">
              <a:lnSpc>
                <a:spcPct val="103064"/>
              </a:lnSpc>
              <a:spcBef>
                <a:spcPts val="0"/>
              </a:spcBef>
              <a:spcAft>
                <a:spcPts val="0"/>
              </a:spcAft>
              <a:buNone/>
            </a:pPr>
            <a:endParaRPr sz="2000" dirty="0">
              <a:solidFill>
                <a:srgbClr val="333333"/>
              </a:solidFill>
              <a:highlight>
                <a:schemeClr val="lt1"/>
              </a:highlight>
              <a:latin typeface="Calibri"/>
              <a:ea typeface="Calibri"/>
              <a:cs typeface="Calibri"/>
              <a:sym typeface="Calibri"/>
            </a:endParaRPr>
          </a:p>
          <a:p>
            <a:pPr marL="457200" marR="59387" lvl="0" indent="-355600" algn="just" rtl="0">
              <a:lnSpc>
                <a:spcPct val="103064"/>
              </a:lnSpc>
              <a:spcBef>
                <a:spcPts val="0"/>
              </a:spcBef>
              <a:spcAft>
                <a:spcPts val="0"/>
              </a:spcAft>
              <a:buClr>
                <a:srgbClr val="333333"/>
              </a:buClr>
              <a:buSzPts val="2000"/>
              <a:buFont typeface="Calibri"/>
              <a:buChar char="●"/>
            </a:pPr>
            <a:r>
              <a:rPr lang="en-US" sz="2000" dirty="0">
                <a:solidFill>
                  <a:srgbClr val="333333"/>
                </a:solidFill>
                <a:highlight>
                  <a:schemeClr val="lt1"/>
                </a:highlight>
                <a:latin typeface="Calibri"/>
                <a:ea typeface="Calibri"/>
                <a:cs typeface="Calibri"/>
                <a:sym typeface="Calibri"/>
              </a:rPr>
              <a:t>Cognitive Load  can be measured using various methods [3] like traditional manual questionnaire process, physiological signals like electroencephalogram (EEG) [4], electrocardiogram (ECG), galvanic responses [5], and eye movement tracking [6].</a:t>
            </a:r>
            <a:endParaRPr sz="2000" dirty="0">
              <a:solidFill>
                <a:srgbClr val="333333"/>
              </a:solidFill>
              <a:highlight>
                <a:schemeClr val="lt1"/>
              </a:highlight>
              <a:latin typeface="Calibri"/>
              <a:ea typeface="Calibri"/>
              <a:cs typeface="Calibri"/>
              <a:sym typeface="Calibri"/>
            </a:endParaRPr>
          </a:p>
        </p:txBody>
      </p:sp>
      <p:sp>
        <p:nvSpPr>
          <p:cNvPr id="2" name="Footer Placeholder 1">
            <a:extLst>
              <a:ext uri="{FF2B5EF4-FFF2-40B4-BE49-F238E27FC236}">
                <a16:creationId xmlns:a16="http://schemas.microsoft.com/office/drawing/2014/main" id="{17F12EC0-92CC-665B-FEC6-4EE1E1E2FDDF}"/>
              </a:ext>
            </a:extLst>
          </p:cNvPr>
          <p:cNvSpPr>
            <a:spLocks noGrp="1"/>
          </p:cNvSpPr>
          <p:nvPr>
            <p:ph type="ftr" sz="quarter" idx="11"/>
          </p:nvPr>
        </p:nvSpPr>
        <p:spPr>
          <a:xfrm>
            <a:off x="1069848" y="6356350"/>
            <a:ext cx="8266176" cy="365125"/>
          </a:xfrm>
        </p:spPr>
        <p:txBody>
          <a:bodyPr/>
          <a:lstStyle/>
          <a:p>
            <a:r>
              <a:rPr lang="en-US" dirty="0"/>
              <a:t>Paper ID: 123   Cognitive Load Classification during Arithmetic Task using Single Convolution Layer based 2D-CNN Model</a:t>
            </a:r>
            <a:endParaRPr lang="en-IN" dirty="0"/>
          </a:p>
        </p:txBody>
      </p:sp>
      <p:sp>
        <p:nvSpPr>
          <p:cNvPr id="3" name="Slide Number Placeholder 2">
            <a:extLst>
              <a:ext uri="{FF2B5EF4-FFF2-40B4-BE49-F238E27FC236}">
                <a16:creationId xmlns:a16="http://schemas.microsoft.com/office/drawing/2014/main" id="{FBC957AD-2375-3F11-2975-72A5E25403CF}"/>
              </a:ext>
            </a:extLst>
          </p:cNvPr>
          <p:cNvSpPr>
            <a:spLocks noGrp="1"/>
          </p:cNvSpPr>
          <p:nvPr>
            <p:ph type="sldNum" sz="quarter" idx="12"/>
          </p:nvPr>
        </p:nvSpPr>
        <p:spPr/>
        <p:txBody>
          <a:bodyPr/>
          <a:lstStyle/>
          <a:p>
            <a:fld id="{E66AAF0B-46BA-48B4-AC2E-27BC131D2FAC}" type="slidenum">
              <a:rPr lang="en-IN" smtClean="0"/>
              <a:t>3</a:t>
            </a:fld>
            <a:endParaRPr lang="en-IN"/>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 name="Google Shape;40;g1071550cb75_4_3"/>
          <p:cNvSpPr txBox="1"/>
          <p:nvPr/>
        </p:nvSpPr>
        <p:spPr>
          <a:xfrm>
            <a:off x="916956" y="749575"/>
            <a:ext cx="51546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Introduction Cont.</a:t>
            </a:r>
            <a:endParaRPr sz="4400" u="sng" dirty="0">
              <a:solidFill>
                <a:srgbClr val="C00000"/>
              </a:solidFill>
              <a:latin typeface="Calibri"/>
              <a:ea typeface="Calibri"/>
              <a:cs typeface="Calibri"/>
              <a:sym typeface="Calibri"/>
            </a:endParaRPr>
          </a:p>
        </p:txBody>
      </p:sp>
      <p:sp>
        <p:nvSpPr>
          <p:cNvPr id="42" name="Google Shape;42;g1071550cb75_4_3"/>
          <p:cNvSpPr txBox="1"/>
          <p:nvPr/>
        </p:nvSpPr>
        <p:spPr>
          <a:xfrm>
            <a:off x="855725" y="1538375"/>
            <a:ext cx="10880400" cy="4708200"/>
          </a:xfrm>
          <a:prstGeom prst="rect">
            <a:avLst/>
          </a:prstGeom>
          <a:noFill/>
          <a:ln>
            <a:noFill/>
          </a:ln>
        </p:spPr>
        <p:txBody>
          <a:bodyPr spcFirstLastPara="1" wrap="square" lIns="0" tIns="20275" rIns="0" bIns="0" anchor="t" anchorCtr="0">
            <a:noAutofit/>
          </a:bodyPr>
          <a:lstStyle/>
          <a:p>
            <a:pPr marL="457200" lvl="0" indent="-355600" algn="just" rtl="0">
              <a:lnSpc>
                <a:spcPct val="115000"/>
              </a:lnSpc>
              <a:spcBef>
                <a:spcPts val="0"/>
              </a:spcBef>
              <a:spcAft>
                <a:spcPts val="0"/>
              </a:spcAft>
              <a:buClr>
                <a:schemeClr val="dk1"/>
              </a:buClr>
              <a:buSzPts val="2000"/>
              <a:buFont typeface="Calibri"/>
              <a:buChar char="●"/>
            </a:pPr>
            <a:r>
              <a:rPr lang="en-US" sz="2000" dirty="0">
                <a:solidFill>
                  <a:schemeClr val="dk1"/>
                </a:solidFill>
                <a:latin typeface="Calibri"/>
                <a:ea typeface="Calibri"/>
                <a:cs typeface="Calibri"/>
                <a:sym typeface="Calibri"/>
              </a:rPr>
              <a:t>EEG signals are used to measure the activity of the brain due to change in electrical voltage because of synaptic excitations of dendrites. EEG signals are classified into 5 categories based on their frequency band. </a:t>
            </a:r>
            <a:endParaRPr sz="2000" dirty="0">
              <a:solidFill>
                <a:schemeClr val="dk1"/>
              </a:solidFill>
              <a:latin typeface="Calibri"/>
              <a:ea typeface="Calibri"/>
              <a:cs typeface="Calibri"/>
              <a:sym typeface="Calibri"/>
            </a:endParaRPr>
          </a:p>
          <a:p>
            <a:pPr marL="457200" lvl="0" indent="0" algn="just" rtl="0">
              <a:lnSpc>
                <a:spcPct val="115000"/>
              </a:lnSpc>
              <a:spcBef>
                <a:spcPts val="1200"/>
              </a:spcBef>
              <a:spcAft>
                <a:spcPts val="0"/>
              </a:spcAft>
              <a:buNone/>
            </a:pPr>
            <a:endParaRPr sz="2000" dirty="0">
              <a:solidFill>
                <a:schemeClr val="dk1"/>
              </a:solidFill>
              <a:latin typeface="Calibri"/>
              <a:ea typeface="Calibri"/>
              <a:cs typeface="Calibri"/>
              <a:sym typeface="Calibri"/>
            </a:endParaRPr>
          </a:p>
          <a:p>
            <a:pPr marL="457200" lvl="0" indent="-355600" algn="just" rtl="0">
              <a:lnSpc>
                <a:spcPct val="115000"/>
              </a:lnSpc>
              <a:spcBef>
                <a:spcPts val="1200"/>
              </a:spcBef>
              <a:spcAft>
                <a:spcPts val="0"/>
              </a:spcAft>
              <a:buClr>
                <a:srgbClr val="333333"/>
              </a:buClr>
              <a:buSzPts val="2000"/>
              <a:buFont typeface="Calibri"/>
              <a:buChar char="●"/>
            </a:pPr>
            <a:r>
              <a:rPr lang="en-US" sz="2000" dirty="0">
                <a:solidFill>
                  <a:srgbClr val="333333"/>
                </a:solidFill>
                <a:highlight>
                  <a:schemeClr val="lt1"/>
                </a:highlight>
                <a:latin typeface="Calibri"/>
                <a:ea typeface="Calibri"/>
                <a:cs typeface="Calibri"/>
                <a:sym typeface="Calibri"/>
              </a:rPr>
              <a:t>CL can be measure through EEG and it is also the cheapest way. But EEG has some limitations of its own as it easily gets affected by artifacts/ noises. These artifacts can be removed from the signal using various signal processing and filtering methods [8-10].</a:t>
            </a:r>
            <a:endParaRPr sz="2000" dirty="0">
              <a:solidFill>
                <a:srgbClr val="333333"/>
              </a:solidFill>
              <a:highlight>
                <a:schemeClr val="lt1"/>
              </a:highlight>
              <a:latin typeface="Calibri"/>
              <a:ea typeface="Calibri"/>
              <a:cs typeface="Calibri"/>
              <a:sym typeface="Calibri"/>
            </a:endParaRPr>
          </a:p>
          <a:p>
            <a:pPr marL="457200" lvl="0" indent="0" algn="just" rtl="0">
              <a:lnSpc>
                <a:spcPct val="115000"/>
              </a:lnSpc>
              <a:spcBef>
                <a:spcPts val="1200"/>
              </a:spcBef>
              <a:spcAft>
                <a:spcPts val="0"/>
              </a:spcAft>
              <a:buNone/>
            </a:pPr>
            <a:endParaRPr sz="2000" dirty="0">
              <a:solidFill>
                <a:srgbClr val="333333"/>
              </a:solidFill>
              <a:highlight>
                <a:schemeClr val="lt1"/>
              </a:highlight>
              <a:latin typeface="Calibri"/>
              <a:ea typeface="Calibri"/>
              <a:cs typeface="Calibri"/>
              <a:sym typeface="Calibri"/>
            </a:endParaRPr>
          </a:p>
          <a:p>
            <a:pPr marL="457200" lvl="0" indent="-355600" algn="just" rtl="0">
              <a:lnSpc>
                <a:spcPct val="115000"/>
              </a:lnSpc>
              <a:spcBef>
                <a:spcPts val="1200"/>
              </a:spcBef>
              <a:spcAft>
                <a:spcPts val="0"/>
              </a:spcAft>
              <a:buClr>
                <a:srgbClr val="333638"/>
              </a:buClr>
              <a:buSzPts val="2000"/>
              <a:buFont typeface="Calibri"/>
              <a:buChar char="●"/>
            </a:pPr>
            <a:r>
              <a:rPr lang="en-US" sz="2000" dirty="0">
                <a:solidFill>
                  <a:schemeClr val="dk1"/>
                </a:solidFill>
                <a:latin typeface="Calibri"/>
                <a:ea typeface="Calibri"/>
                <a:cs typeface="Calibri"/>
                <a:sym typeface="Calibri"/>
              </a:rPr>
              <a:t>Many studies have been done for MWL assessment using EEG signals. CL assessment is used for evaluating multimedia resources for education [11]. It is highly beneficial especially in the time of pandemic when the mental health is of utmost importance.</a:t>
            </a:r>
            <a:endParaRPr sz="2000" dirty="0">
              <a:solidFill>
                <a:schemeClr val="dk1"/>
              </a:solidFill>
              <a:latin typeface="Calibri"/>
              <a:ea typeface="Calibri"/>
              <a:cs typeface="Calibri"/>
              <a:sym typeface="Calibri"/>
            </a:endParaRPr>
          </a:p>
        </p:txBody>
      </p:sp>
      <p:sp>
        <p:nvSpPr>
          <p:cNvPr id="2" name="Footer Placeholder 1">
            <a:extLst>
              <a:ext uri="{FF2B5EF4-FFF2-40B4-BE49-F238E27FC236}">
                <a16:creationId xmlns:a16="http://schemas.microsoft.com/office/drawing/2014/main" id="{8C6E4376-CC2F-68F7-466E-FF474B79CCE0}"/>
              </a:ext>
            </a:extLst>
          </p:cNvPr>
          <p:cNvSpPr>
            <a:spLocks noGrp="1"/>
          </p:cNvSpPr>
          <p:nvPr>
            <p:ph type="ftr" sz="quarter" idx="11"/>
          </p:nvPr>
        </p:nvSpPr>
        <p:spPr>
          <a:xfrm>
            <a:off x="916956" y="6356350"/>
            <a:ext cx="8592804" cy="365125"/>
          </a:xfrm>
        </p:spPr>
        <p:txBody>
          <a:bodyPr/>
          <a:lstStyle/>
          <a:p>
            <a:r>
              <a:rPr lang="en-US" dirty="0"/>
              <a:t>Paper ID: 123   Cognitive Load Classification during Arithmetic Task using Single Convolution Layer based 2D-CNN Model</a:t>
            </a:r>
            <a:endParaRPr lang="en-IN" dirty="0"/>
          </a:p>
        </p:txBody>
      </p:sp>
      <p:sp>
        <p:nvSpPr>
          <p:cNvPr id="3" name="Slide Number Placeholder 2">
            <a:extLst>
              <a:ext uri="{FF2B5EF4-FFF2-40B4-BE49-F238E27FC236}">
                <a16:creationId xmlns:a16="http://schemas.microsoft.com/office/drawing/2014/main" id="{703428B7-CADC-4709-B443-64B82885D114}"/>
              </a:ext>
            </a:extLst>
          </p:cNvPr>
          <p:cNvSpPr>
            <a:spLocks noGrp="1"/>
          </p:cNvSpPr>
          <p:nvPr>
            <p:ph type="sldNum" sz="quarter" idx="12"/>
          </p:nvPr>
        </p:nvSpPr>
        <p:spPr/>
        <p:txBody>
          <a:bodyPr/>
          <a:lstStyle/>
          <a:p>
            <a:fld id="{E66AAF0B-46BA-48B4-AC2E-27BC131D2FAC}" type="slidenum">
              <a:rPr lang="en-IN" smtClean="0"/>
              <a:t>4</a:t>
            </a:fld>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9" name="Google Shape;49;g10726b74125_0_24"/>
          <p:cNvSpPr txBox="1"/>
          <p:nvPr/>
        </p:nvSpPr>
        <p:spPr>
          <a:xfrm>
            <a:off x="916956" y="749575"/>
            <a:ext cx="51546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Introduction Cont. </a:t>
            </a:r>
            <a:endParaRPr sz="4400" u="sng" dirty="0">
              <a:solidFill>
                <a:srgbClr val="C00000"/>
              </a:solidFill>
              <a:latin typeface="Calibri"/>
              <a:ea typeface="Calibri"/>
              <a:cs typeface="Calibri"/>
              <a:sym typeface="Calibri"/>
            </a:endParaRPr>
          </a:p>
        </p:txBody>
      </p:sp>
      <p:sp>
        <p:nvSpPr>
          <p:cNvPr id="50" name="Google Shape;50;g10726b74125_0_24"/>
          <p:cNvSpPr txBox="1"/>
          <p:nvPr/>
        </p:nvSpPr>
        <p:spPr>
          <a:xfrm>
            <a:off x="2836044" y="749575"/>
            <a:ext cx="2814000" cy="585000"/>
          </a:xfrm>
          <a:prstGeom prst="rect">
            <a:avLst/>
          </a:prstGeom>
          <a:noFill/>
          <a:ln>
            <a:noFill/>
          </a:ln>
        </p:spPr>
        <p:txBody>
          <a:bodyPr spcFirstLastPara="1" wrap="square" lIns="0" tIns="28600" rIns="0" bIns="0" anchor="t" anchorCtr="0">
            <a:noAutofit/>
          </a:bodyPr>
          <a:lstStyle/>
          <a:p>
            <a:pPr marL="0" marR="0" lvl="0" indent="0" algn="l" rtl="0">
              <a:lnSpc>
                <a:spcPct val="102386"/>
              </a:lnSpc>
              <a:spcBef>
                <a:spcPts val="0"/>
              </a:spcBef>
              <a:spcAft>
                <a:spcPts val="0"/>
              </a:spcAft>
              <a:buNone/>
            </a:pPr>
            <a:endParaRPr sz="4400">
              <a:solidFill>
                <a:schemeClr val="dk1"/>
              </a:solidFill>
              <a:latin typeface="Calibri"/>
              <a:ea typeface="Calibri"/>
              <a:cs typeface="Calibri"/>
              <a:sym typeface="Calibri"/>
            </a:endParaRPr>
          </a:p>
        </p:txBody>
      </p:sp>
      <p:sp>
        <p:nvSpPr>
          <p:cNvPr id="51" name="Google Shape;51;g10726b74125_0_24"/>
          <p:cNvSpPr txBox="1"/>
          <p:nvPr/>
        </p:nvSpPr>
        <p:spPr>
          <a:xfrm>
            <a:off x="855725" y="1538375"/>
            <a:ext cx="10880400" cy="4708200"/>
          </a:xfrm>
          <a:prstGeom prst="rect">
            <a:avLst/>
          </a:prstGeom>
          <a:noFill/>
          <a:ln>
            <a:noFill/>
          </a:ln>
        </p:spPr>
        <p:txBody>
          <a:bodyPr spcFirstLastPara="1" wrap="square" lIns="0" tIns="20275" rIns="0" bIns="0" anchor="t" anchorCtr="0">
            <a:noAutofit/>
          </a:bodyPr>
          <a:lstStyle/>
          <a:p>
            <a:pPr marL="457200" lvl="0" indent="-355600" algn="just" rtl="0">
              <a:lnSpc>
                <a:spcPct val="115000"/>
              </a:lnSpc>
              <a:spcBef>
                <a:spcPts val="0"/>
              </a:spcBef>
              <a:spcAft>
                <a:spcPts val="0"/>
              </a:spcAft>
              <a:buClr>
                <a:schemeClr val="dk1"/>
              </a:buClr>
              <a:buSzPts val="2000"/>
              <a:buFont typeface="Calibri"/>
              <a:buChar char="●"/>
            </a:pPr>
            <a:r>
              <a:rPr lang="en-US" sz="2000" dirty="0">
                <a:solidFill>
                  <a:schemeClr val="tx1"/>
                </a:solidFill>
                <a:latin typeface="Calibri"/>
                <a:ea typeface="Calibri"/>
                <a:cs typeface="Calibri"/>
                <a:sym typeface="Calibri"/>
              </a:rPr>
              <a:t>MWL assessment is very importance for society and it is also related to almost all the tasks which engages brain [14-15] like emotion detection [16-17], mental stress identification [18-19]</a:t>
            </a:r>
          </a:p>
          <a:p>
            <a:pPr marL="457200" lvl="0" indent="-355600" algn="just" rtl="0">
              <a:lnSpc>
                <a:spcPct val="115000"/>
              </a:lnSpc>
              <a:spcBef>
                <a:spcPts val="0"/>
              </a:spcBef>
              <a:spcAft>
                <a:spcPts val="0"/>
              </a:spcAft>
              <a:buClr>
                <a:schemeClr val="dk1"/>
              </a:buClr>
              <a:buSzPts val="2000"/>
              <a:buFont typeface="Calibri"/>
              <a:buChar char="●"/>
            </a:pPr>
            <a:endParaRPr sz="2000" dirty="0">
              <a:solidFill>
                <a:schemeClr val="tx1"/>
              </a:solidFill>
              <a:latin typeface="Calibri"/>
              <a:ea typeface="Calibri"/>
              <a:cs typeface="Calibri"/>
              <a:sym typeface="Calibri"/>
            </a:endParaRPr>
          </a:p>
          <a:p>
            <a:pPr marL="457200" lvl="0" indent="-355600" algn="just" rtl="0">
              <a:lnSpc>
                <a:spcPct val="115000"/>
              </a:lnSpc>
              <a:spcBef>
                <a:spcPts val="0"/>
              </a:spcBef>
              <a:spcAft>
                <a:spcPts val="0"/>
              </a:spcAft>
              <a:buClr>
                <a:srgbClr val="333333"/>
              </a:buClr>
              <a:buSzPts val="2000"/>
              <a:buFont typeface="Calibri"/>
              <a:buChar char="●"/>
            </a:pPr>
            <a:r>
              <a:rPr lang="en-US" sz="2000" dirty="0">
                <a:solidFill>
                  <a:schemeClr val="tx1"/>
                </a:solidFill>
                <a:highlight>
                  <a:schemeClr val="lt1"/>
                </a:highlight>
                <a:latin typeface="Calibri"/>
                <a:ea typeface="Calibri"/>
                <a:cs typeface="Calibri"/>
                <a:sym typeface="Calibri"/>
              </a:rPr>
              <a:t>At present the recent trend of research is the use of CNN and other deep learning models to solve classification problems. Therefore, in this paper an attempt has been done to classify mental state of subject based on their CL while performing mental arithmetic task. </a:t>
            </a:r>
          </a:p>
          <a:p>
            <a:pPr marL="101600" lvl="0" algn="just" rtl="0">
              <a:lnSpc>
                <a:spcPct val="115000"/>
              </a:lnSpc>
              <a:spcBef>
                <a:spcPts val="0"/>
              </a:spcBef>
              <a:spcAft>
                <a:spcPts val="0"/>
              </a:spcAft>
              <a:buClr>
                <a:srgbClr val="333333"/>
              </a:buClr>
              <a:buSzPts val="2000"/>
            </a:pPr>
            <a:endParaRPr sz="2000" dirty="0">
              <a:solidFill>
                <a:schemeClr val="tx1"/>
              </a:solidFill>
              <a:highlight>
                <a:schemeClr val="lt1"/>
              </a:highlight>
              <a:latin typeface="Calibri"/>
              <a:ea typeface="Calibri"/>
              <a:cs typeface="Calibri"/>
              <a:sym typeface="Calibri"/>
            </a:endParaRPr>
          </a:p>
          <a:p>
            <a:pPr marL="457200" lvl="0" indent="-355600" algn="just" rtl="0">
              <a:lnSpc>
                <a:spcPct val="115000"/>
              </a:lnSpc>
              <a:spcBef>
                <a:spcPts val="0"/>
              </a:spcBef>
              <a:spcAft>
                <a:spcPts val="0"/>
              </a:spcAft>
              <a:buClr>
                <a:schemeClr val="dk1"/>
              </a:buClr>
              <a:buSzPts val="2000"/>
              <a:buFont typeface="Calibri"/>
              <a:buChar char="●"/>
            </a:pPr>
            <a:r>
              <a:rPr lang="en-US" sz="2000" dirty="0">
                <a:solidFill>
                  <a:schemeClr val="tx1"/>
                </a:solidFill>
                <a:latin typeface="Calibri"/>
                <a:ea typeface="Calibri"/>
                <a:cs typeface="Calibri"/>
                <a:sym typeface="Calibri"/>
              </a:rPr>
              <a:t>Novelty of this paper is that, for the first time 2D-CNN model is utilized on the EEG dataset of mental arithmetic calculations. For this one dimensional EEG signal is reshaped into two dimensional matrix as input to 2D-CNN. EEG dataset which has data for mental arithmetic task is used [7]. </a:t>
            </a:r>
            <a:endParaRPr sz="2000" dirty="0">
              <a:solidFill>
                <a:schemeClr val="tx1"/>
              </a:solidFill>
              <a:latin typeface="Calibri"/>
              <a:ea typeface="Calibri"/>
              <a:cs typeface="Calibri"/>
              <a:sym typeface="Calibri"/>
            </a:endParaRPr>
          </a:p>
        </p:txBody>
      </p:sp>
      <p:sp>
        <p:nvSpPr>
          <p:cNvPr id="2" name="Footer Placeholder 1">
            <a:extLst>
              <a:ext uri="{FF2B5EF4-FFF2-40B4-BE49-F238E27FC236}">
                <a16:creationId xmlns:a16="http://schemas.microsoft.com/office/drawing/2014/main" id="{A2CC85B3-4DB0-3548-83B8-AE2833187359}"/>
              </a:ext>
            </a:extLst>
          </p:cNvPr>
          <p:cNvSpPr>
            <a:spLocks noGrp="1"/>
          </p:cNvSpPr>
          <p:nvPr>
            <p:ph type="ftr" sz="quarter" idx="11"/>
          </p:nvPr>
        </p:nvSpPr>
        <p:spPr>
          <a:xfrm>
            <a:off x="1106424" y="6356350"/>
            <a:ext cx="8220456" cy="365125"/>
          </a:xfrm>
        </p:spPr>
        <p:txBody>
          <a:bodyPr/>
          <a:lstStyle/>
          <a:p>
            <a:r>
              <a:rPr lang="en-US" dirty="0"/>
              <a:t>Paper ID: 123   Cognitive Load Classification during Arithmetic Task using Single Convolution Layer based 2D-CNN Model</a:t>
            </a:r>
            <a:endParaRPr lang="en-IN" dirty="0"/>
          </a:p>
        </p:txBody>
      </p:sp>
      <p:sp>
        <p:nvSpPr>
          <p:cNvPr id="3" name="Slide Number Placeholder 2">
            <a:extLst>
              <a:ext uri="{FF2B5EF4-FFF2-40B4-BE49-F238E27FC236}">
                <a16:creationId xmlns:a16="http://schemas.microsoft.com/office/drawing/2014/main" id="{ECD5A69F-B1DA-4328-57F8-03A3E9FBADAF}"/>
              </a:ext>
            </a:extLst>
          </p:cNvPr>
          <p:cNvSpPr>
            <a:spLocks noGrp="1"/>
          </p:cNvSpPr>
          <p:nvPr>
            <p:ph type="sldNum" sz="quarter" idx="12"/>
          </p:nvPr>
        </p:nvSpPr>
        <p:spPr/>
        <p:txBody>
          <a:bodyPr/>
          <a:lstStyle/>
          <a:p>
            <a:fld id="{E66AAF0B-46BA-48B4-AC2E-27BC131D2FAC}" type="slidenum">
              <a:rPr lang="en-IN" smtClean="0"/>
              <a:t>5</a:t>
            </a:fld>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68e2b2155_14_35"/>
          <p:cNvSpPr txBox="1"/>
          <p:nvPr/>
        </p:nvSpPr>
        <p:spPr>
          <a:xfrm>
            <a:off x="916794" y="402100"/>
            <a:ext cx="95226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Dataset  Description</a:t>
            </a:r>
            <a:endParaRPr sz="4400" u="sng" dirty="0">
              <a:solidFill>
                <a:schemeClr val="dk1"/>
              </a:solidFill>
              <a:latin typeface="Calibri"/>
              <a:ea typeface="Calibri"/>
              <a:cs typeface="Calibri"/>
              <a:sym typeface="Calibri"/>
            </a:endParaRPr>
          </a:p>
        </p:txBody>
      </p:sp>
      <p:sp>
        <p:nvSpPr>
          <p:cNvPr id="59" name="Google Shape;59;g1068e2b2155_14_35"/>
          <p:cNvSpPr txBox="1"/>
          <p:nvPr/>
        </p:nvSpPr>
        <p:spPr>
          <a:xfrm>
            <a:off x="681900" y="1196400"/>
            <a:ext cx="11006996" cy="4465200"/>
          </a:xfrm>
          <a:prstGeom prst="rect">
            <a:avLst/>
          </a:prstGeom>
          <a:noFill/>
          <a:ln>
            <a:noFill/>
          </a:ln>
        </p:spPr>
        <p:txBody>
          <a:bodyPr spcFirstLastPara="1" wrap="square" lIns="0" tIns="20275" rIns="0" bIns="0" anchor="t" anchorCtr="0">
            <a:noAutofit/>
          </a:bodyPr>
          <a:lstStyle/>
          <a:p>
            <a:pPr marL="457200" lvl="0" indent="-368300" algn="just" rtl="0">
              <a:lnSpc>
                <a:spcPct val="115000"/>
              </a:lnSpc>
              <a:spcBef>
                <a:spcPts val="1200"/>
              </a:spcBef>
              <a:spcAft>
                <a:spcPts val="0"/>
              </a:spcAft>
              <a:buSzPts val="2200"/>
              <a:buChar char="●"/>
            </a:pP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The dataset comprises 36 recording of multichannel EEG corresponding to 36 subjects at the time of mental arithmetic task. Out of 36 subjects, 26 are Good Counter and 10 are Bad Counter.</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marR="59387" lvl="0" indent="-355600" algn="just" rtl="0">
              <a:lnSpc>
                <a:spcPct val="115000"/>
              </a:lnSpc>
              <a:spcBef>
                <a:spcPts val="1200"/>
              </a:spcBef>
              <a:spcAft>
                <a:spcPts val="0"/>
              </a:spcAft>
              <a:buClr>
                <a:schemeClr val="dk1"/>
              </a:buClr>
              <a:buSzPts val="2000"/>
              <a:buFont typeface="Calibri"/>
              <a:buChar char="●"/>
            </a:pP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The EEG signal is recorded with the help of a device named </a:t>
            </a: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Neurocom</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 </a:t>
            </a:r>
            <a:r>
              <a:rPr lang="en-US" sz="20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Monopolar</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 EEG 23-channel system. </a:t>
            </a:r>
            <a:endParaRPr sz="20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p>
            <a:pPr marL="457200" marR="59387" lvl="0" indent="0" algn="just" rtl="0">
              <a:lnSpc>
                <a:spcPct val="115000"/>
              </a:lnSpc>
              <a:spcBef>
                <a:spcPts val="0"/>
              </a:spcBef>
              <a:spcAft>
                <a:spcPts val="0"/>
              </a:spcAft>
              <a:buNone/>
            </a:pPr>
            <a:endParaRPr sz="20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p>
            <a:pPr marL="457200" marR="59387" lvl="0" indent="-355600" algn="just" rtl="0">
              <a:lnSpc>
                <a:spcPct val="103064"/>
              </a:lnSpc>
              <a:spcBef>
                <a:spcPts val="0"/>
              </a:spcBef>
              <a:spcAft>
                <a:spcPts val="0"/>
              </a:spcAft>
              <a:buClr>
                <a:schemeClr val="dk1"/>
              </a:buClr>
              <a:buSzPts val="2000"/>
              <a:buFont typeface="Calibri"/>
              <a:buChar char="●"/>
            </a:pPr>
            <a:r>
              <a:rPr lang="en-US" sz="2000" dirty="0">
                <a:solidFill>
                  <a:schemeClr val="tx1"/>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The EEG signals are recorded for 61 seconds with a sampling frequency of 500 Hz</a:t>
            </a:r>
            <a:endParaRPr sz="2000" dirty="0">
              <a:solidFill>
                <a:schemeClr val="tx1"/>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alibri"/>
            </a:endParaRPr>
          </a:p>
          <a:p>
            <a:pPr marL="457200" marR="59387" lvl="0" indent="0" algn="just" rtl="0">
              <a:lnSpc>
                <a:spcPct val="103064"/>
              </a:lnSpc>
              <a:spcBef>
                <a:spcPts val="0"/>
              </a:spcBef>
              <a:spcAft>
                <a:spcPts val="0"/>
              </a:spcAft>
              <a:buNone/>
            </a:pPr>
            <a:endParaRPr sz="2000" dirty="0">
              <a:solidFill>
                <a:schemeClr val="tx1"/>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alibri"/>
            </a:endParaRPr>
          </a:p>
          <a:p>
            <a:pPr marL="457200" marR="59387" lvl="0" indent="-355600" algn="just" rtl="0">
              <a:lnSpc>
                <a:spcPct val="103064"/>
              </a:lnSpc>
              <a:spcBef>
                <a:spcPts val="0"/>
              </a:spcBef>
              <a:spcAft>
                <a:spcPts val="0"/>
              </a:spcAft>
              <a:buClr>
                <a:schemeClr val="dk1"/>
              </a:buClr>
              <a:buSzPts val="2000"/>
              <a:buFont typeface="Calibri"/>
              <a:buChar char="●"/>
            </a:pPr>
            <a:r>
              <a:rPr lang="en-US" sz="2000" dirty="0">
                <a:solidFill>
                  <a:schemeClr val="tx1"/>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The shape of the matrix for a single subject is 19*31000.</a:t>
            </a:r>
            <a:r>
              <a:rPr lang="en-US" sz="22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 </a:t>
            </a:r>
            <a:r>
              <a:rPr lang="en-US" sz="2000" dirty="0">
                <a:solidFill>
                  <a:schemeClr val="tx1"/>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alibri"/>
              </a:rPr>
              <a:t>The shape of the matrix is reshaped. The new shape of the matrix is 760*775 where each channel’s signal is divided into 40 equal parts and arranged consecutively to form the new shape. This is done to make shape of the matrix symmetric</a:t>
            </a:r>
            <a:endParaRPr sz="2000" dirty="0">
              <a:solidFill>
                <a:schemeClr val="tx1"/>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 name="Footer Placeholder 1">
            <a:extLst>
              <a:ext uri="{FF2B5EF4-FFF2-40B4-BE49-F238E27FC236}">
                <a16:creationId xmlns:a16="http://schemas.microsoft.com/office/drawing/2014/main" id="{8655E07C-69C6-0600-B9B8-9D5B5889202B}"/>
              </a:ext>
            </a:extLst>
          </p:cNvPr>
          <p:cNvSpPr>
            <a:spLocks noGrp="1"/>
          </p:cNvSpPr>
          <p:nvPr>
            <p:ph type="ftr" sz="quarter" idx="11"/>
          </p:nvPr>
        </p:nvSpPr>
        <p:spPr>
          <a:xfrm>
            <a:off x="1124712" y="6356350"/>
            <a:ext cx="8412480" cy="365125"/>
          </a:xfrm>
        </p:spPr>
        <p:txBody>
          <a:bodyPr/>
          <a:lstStyle/>
          <a:p>
            <a:r>
              <a:rPr lang="en-US" dirty="0"/>
              <a:t>Paper ID: 123   Cognitive Load Classification during Arithmetic Task using Single Convolution Layer based 2D-CNN Model</a:t>
            </a:r>
            <a:endParaRPr lang="en-IN" dirty="0"/>
          </a:p>
        </p:txBody>
      </p:sp>
      <p:sp>
        <p:nvSpPr>
          <p:cNvPr id="3" name="Slide Number Placeholder 2">
            <a:extLst>
              <a:ext uri="{FF2B5EF4-FFF2-40B4-BE49-F238E27FC236}">
                <a16:creationId xmlns:a16="http://schemas.microsoft.com/office/drawing/2014/main" id="{20B052EF-9B8C-1226-B868-DD29B49265FF}"/>
              </a:ext>
            </a:extLst>
          </p:cNvPr>
          <p:cNvSpPr>
            <a:spLocks noGrp="1"/>
          </p:cNvSpPr>
          <p:nvPr>
            <p:ph type="sldNum" sz="quarter" idx="12"/>
          </p:nvPr>
        </p:nvSpPr>
        <p:spPr/>
        <p:txBody>
          <a:bodyPr/>
          <a:lstStyle/>
          <a:p>
            <a:fld id="{E66AAF0B-46BA-48B4-AC2E-27BC131D2FAC}" type="slidenum">
              <a:rPr lang="en-IN" smtClean="0"/>
              <a:t>6</a:t>
            </a:fld>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6" name="Google Shape;66;g1071550cb75_1_6"/>
          <p:cNvSpPr txBox="1"/>
          <p:nvPr/>
        </p:nvSpPr>
        <p:spPr>
          <a:xfrm>
            <a:off x="953520" y="274075"/>
            <a:ext cx="85014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CNN Architecture</a:t>
            </a:r>
            <a:endParaRPr sz="4400" u="sng" dirty="0">
              <a:solidFill>
                <a:schemeClr val="dk1"/>
              </a:solidFill>
              <a:latin typeface="Calibri"/>
              <a:ea typeface="Calibri"/>
              <a:cs typeface="Calibri"/>
              <a:sym typeface="Calibri"/>
            </a:endParaRPr>
          </a:p>
        </p:txBody>
      </p:sp>
      <p:sp>
        <p:nvSpPr>
          <p:cNvPr id="67" name="Google Shape;67;g1071550cb75_1_6"/>
          <p:cNvSpPr txBox="1"/>
          <p:nvPr/>
        </p:nvSpPr>
        <p:spPr>
          <a:xfrm>
            <a:off x="1139100" y="1593750"/>
            <a:ext cx="3257400" cy="3780000"/>
          </a:xfrm>
          <a:prstGeom prst="rect">
            <a:avLst/>
          </a:prstGeom>
          <a:noFill/>
          <a:ln>
            <a:noFill/>
          </a:ln>
        </p:spPr>
        <p:txBody>
          <a:bodyPr spcFirstLastPara="1" wrap="square" lIns="0" tIns="20275" rIns="0" bIns="0" anchor="t" anchorCtr="0">
            <a:noAutofit/>
          </a:bodyPr>
          <a:lstStyle/>
          <a:p>
            <a:pPr marL="0" marR="59387" lvl="0" indent="0" algn="l" rtl="0">
              <a:lnSpc>
                <a:spcPct val="103064"/>
              </a:lnSpc>
              <a:spcBef>
                <a:spcPts val="0"/>
              </a:spcBef>
              <a:spcAft>
                <a:spcPts val="0"/>
              </a:spcAft>
              <a:buNone/>
            </a:pPr>
            <a:endParaRPr sz="2200"/>
          </a:p>
        </p:txBody>
      </p:sp>
      <p:pic>
        <p:nvPicPr>
          <p:cNvPr id="69" name="Google Shape;69;g1071550cb75_1_6"/>
          <p:cNvPicPr preferRelativeResize="0"/>
          <p:nvPr/>
        </p:nvPicPr>
        <p:blipFill>
          <a:blip r:embed="rId3">
            <a:alphaModFix/>
          </a:blip>
          <a:stretch>
            <a:fillRect/>
          </a:stretch>
        </p:blipFill>
        <p:spPr>
          <a:xfrm>
            <a:off x="3057840" y="947185"/>
            <a:ext cx="5546513" cy="5197274"/>
          </a:xfrm>
          <a:prstGeom prst="rect">
            <a:avLst/>
          </a:prstGeom>
          <a:noFill/>
          <a:ln>
            <a:noFill/>
          </a:ln>
        </p:spPr>
      </p:pic>
      <p:sp>
        <p:nvSpPr>
          <p:cNvPr id="70" name="Google Shape;70;g1071550cb75_1_6"/>
          <p:cNvSpPr txBox="1"/>
          <p:nvPr/>
        </p:nvSpPr>
        <p:spPr>
          <a:xfrm>
            <a:off x="3057840" y="6095927"/>
            <a:ext cx="5336498" cy="44179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Times New Roman"/>
              </a:rPr>
              <a:t>Fig. 1.  The Architecture of the CNN used for Classification</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 name="Footer Placeholder 1">
            <a:extLst>
              <a:ext uri="{FF2B5EF4-FFF2-40B4-BE49-F238E27FC236}">
                <a16:creationId xmlns:a16="http://schemas.microsoft.com/office/drawing/2014/main" id="{4CB5D2C3-AE34-934C-16CA-E9C631065CC7}"/>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
        <p:nvSpPr>
          <p:cNvPr id="3" name="Slide Number Placeholder 2">
            <a:extLst>
              <a:ext uri="{FF2B5EF4-FFF2-40B4-BE49-F238E27FC236}">
                <a16:creationId xmlns:a16="http://schemas.microsoft.com/office/drawing/2014/main" id="{CB8687D5-4239-8E59-6573-4D4F68918509}"/>
              </a:ext>
            </a:extLst>
          </p:cNvPr>
          <p:cNvSpPr>
            <a:spLocks noGrp="1"/>
          </p:cNvSpPr>
          <p:nvPr>
            <p:ph type="sldNum" sz="quarter" idx="12"/>
          </p:nvPr>
        </p:nvSpPr>
        <p:spPr/>
        <p:txBody>
          <a:bodyPr/>
          <a:lstStyle/>
          <a:p>
            <a:fld id="{E66AAF0B-46BA-48B4-AC2E-27BC131D2FAC}" type="slidenum">
              <a:rPr lang="en-IN" smtClean="0"/>
              <a:t>7</a:t>
            </a:fld>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4" name="Google Shape;84;g10726b74125_0_42"/>
          <p:cNvSpPr txBox="1"/>
          <p:nvPr/>
        </p:nvSpPr>
        <p:spPr>
          <a:xfrm>
            <a:off x="916950" y="799050"/>
            <a:ext cx="76236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Performance Measures</a:t>
            </a:r>
            <a:endParaRPr sz="4400" u="sng" dirty="0">
              <a:solidFill>
                <a:schemeClr val="dk1"/>
              </a:solidFill>
              <a:latin typeface="Calibri"/>
              <a:ea typeface="Calibri"/>
              <a:cs typeface="Calibri"/>
              <a:sym typeface="Calibri"/>
            </a:endParaRPr>
          </a:p>
        </p:txBody>
      </p:sp>
      <p:sp>
        <p:nvSpPr>
          <p:cNvPr id="85" name="Google Shape;85;g10726b74125_0_42"/>
          <p:cNvSpPr txBox="1"/>
          <p:nvPr/>
        </p:nvSpPr>
        <p:spPr>
          <a:xfrm>
            <a:off x="1139100" y="1593750"/>
            <a:ext cx="9300300" cy="4465200"/>
          </a:xfrm>
          <a:prstGeom prst="rect">
            <a:avLst/>
          </a:prstGeom>
          <a:noFill/>
          <a:ln>
            <a:noFill/>
          </a:ln>
        </p:spPr>
        <p:txBody>
          <a:bodyPr spcFirstLastPara="1" wrap="square" lIns="0" tIns="20275" rIns="0" bIns="0" anchor="t" anchorCtr="0">
            <a:noAutofit/>
          </a:bodyPr>
          <a:lstStyle/>
          <a:p>
            <a:pPr marL="0" marR="59387" lvl="0" indent="0" algn="l" rtl="0">
              <a:lnSpc>
                <a:spcPct val="115000"/>
              </a:lnSpc>
              <a:spcBef>
                <a:spcPts val="0"/>
              </a:spcBef>
              <a:spcAft>
                <a:spcPts val="0"/>
              </a:spcAft>
              <a:buNone/>
            </a:pPr>
            <a:endParaRPr sz="3400" dirty="0">
              <a:latin typeface="Calibri"/>
              <a:ea typeface="Calibri"/>
              <a:cs typeface="Calibri"/>
              <a:sym typeface="Calibri"/>
            </a:endParaRPr>
          </a:p>
          <a:p>
            <a:pPr marL="457200" lvl="0" indent="457200" algn="l" rtl="0">
              <a:lnSpc>
                <a:spcPct val="115000"/>
              </a:lnSpc>
              <a:spcBef>
                <a:spcPts val="1200"/>
              </a:spcBef>
              <a:spcAft>
                <a:spcPts val="0"/>
              </a:spcAft>
              <a:buNone/>
            </a:pPr>
            <a:r>
              <a:rPr lang="en-US" sz="2000" dirty="0">
                <a:solidFill>
                  <a:schemeClr val="dk1"/>
                </a:solidFill>
                <a:latin typeface="Calibri"/>
                <a:ea typeface="Calibri"/>
                <a:cs typeface="Calibri"/>
                <a:sym typeface="Calibri"/>
              </a:rPr>
              <a:t>(iii) Recall (RC) or Sensitivity: </a:t>
            </a:r>
            <a:endParaRPr sz="2000" dirty="0">
              <a:solidFill>
                <a:schemeClr val="dk1"/>
              </a:solidFill>
              <a:latin typeface="Calibri"/>
              <a:ea typeface="Calibri"/>
              <a:cs typeface="Calibri"/>
              <a:sym typeface="Calibri"/>
            </a:endParaRPr>
          </a:p>
          <a:p>
            <a:pPr marL="457200" lvl="0" indent="457200" algn="l" rtl="0">
              <a:lnSpc>
                <a:spcPct val="115000"/>
              </a:lnSpc>
              <a:spcBef>
                <a:spcPts val="120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RC = TP / (FN + TP),           	                                               (3)</a:t>
            </a:r>
            <a:endParaRPr sz="2000" dirty="0">
              <a:solidFill>
                <a:schemeClr val="dk1"/>
              </a:solidFill>
              <a:latin typeface="Calibri"/>
              <a:ea typeface="Calibri"/>
              <a:cs typeface="Calibri"/>
              <a:sym typeface="Calibri"/>
            </a:endParaRPr>
          </a:p>
          <a:p>
            <a:pPr marL="457200" lvl="0" indent="457200" algn="l" rtl="0">
              <a:lnSpc>
                <a:spcPct val="115000"/>
              </a:lnSpc>
              <a:spcBef>
                <a:spcPts val="1200"/>
              </a:spcBef>
              <a:spcAft>
                <a:spcPts val="0"/>
              </a:spcAft>
              <a:buNone/>
            </a:pPr>
            <a:r>
              <a:rPr lang="en-US" sz="2000" dirty="0">
                <a:solidFill>
                  <a:schemeClr val="dk1"/>
                </a:solidFill>
                <a:latin typeface="Calibri"/>
                <a:ea typeface="Calibri"/>
                <a:cs typeface="Calibri"/>
                <a:sym typeface="Calibri"/>
              </a:rPr>
              <a:t>(iv) F1 Score: </a:t>
            </a:r>
            <a:endParaRPr sz="2000" dirty="0">
              <a:solidFill>
                <a:schemeClr val="dk1"/>
              </a:solidFill>
              <a:latin typeface="Calibri"/>
              <a:ea typeface="Calibri"/>
              <a:cs typeface="Calibri"/>
              <a:sym typeface="Calibri"/>
            </a:endParaRPr>
          </a:p>
          <a:p>
            <a:pPr marL="457200" lvl="0" indent="457200" algn="l" rtl="0">
              <a:lnSpc>
                <a:spcPct val="115000"/>
              </a:lnSpc>
              <a:spcBef>
                <a:spcPts val="1200"/>
              </a:spcBef>
              <a:spcAft>
                <a:spcPts val="0"/>
              </a:spcAft>
              <a:buNone/>
            </a:pPr>
            <a:r>
              <a:rPr lang="en-US" sz="1900" dirty="0">
                <a:solidFill>
                  <a:schemeClr val="dk1"/>
                </a:solidFill>
                <a:latin typeface="Calibri"/>
                <a:ea typeface="Calibri"/>
                <a:cs typeface="Calibri"/>
                <a:sym typeface="Calibri"/>
              </a:rPr>
              <a:t>F1 = 2 * ((PR * RC) / (PR + RC)),                                 	(4)</a:t>
            </a:r>
            <a:endParaRPr sz="3100" dirty="0">
              <a:solidFill>
                <a:schemeClr val="dk1"/>
              </a:solidFill>
              <a:latin typeface="Calibri"/>
              <a:ea typeface="Calibri"/>
              <a:cs typeface="Calibri"/>
              <a:sym typeface="Calibri"/>
            </a:endParaRPr>
          </a:p>
          <a:p>
            <a:pPr marL="0" marR="59387" lvl="0" indent="0" algn="l" rtl="0">
              <a:lnSpc>
                <a:spcPct val="103064"/>
              </a:lnSpc>
              <a:spcBef>
                <a:spcPts val="1200"/>
              </a:spcBef>
              <a:spcAft>
                <a:spcPts val="0"/>
              </a:spcAft>
              <a:buClr>
                <a:schemeClr val="dk1"/>
              </a:buClr>
              <a:buSzPts val="1100"/>
              <a:buFont typeface="Arial"/>
              <a:buNone/>
            </a:pPr>
            <a:endParaRPr sz="1900" dirty="0">
              <a:solidFill>
                <a:schemeClr val="dk1"/>
              </a:solidFill>
            </a:endParaRPr>
          </a:p>
          <a:p>
            <a:pPr marL="457200" lvl="0" indent="0" algn="l" rtl="0">
              <a:lnSpc>
                <a:spcPct val="115000"/>
              </a:lnSpc>
              <a:spcBef>
                <a:spcPts val="1200"/>
              </a:spcBef>
              <a:spcAft>
                <a:spcPts val="0"/>
              </a:spcAft>
              <a:buNone/>
            </a:pPr>
            <a:endParaRPr sz="2000" dirty="0">
              <a:solidFill>
                <a:schemeClr val="dk1"/>
              </a:solidFill>
              <a:latin typeface="Calibri"/>
              <a:ea typeface="Calibri"/>
              <a:cs typeface="Calibri"/>
              <a:sym typeface="Calibri"/>
            </a:endParaRPr>
          </a:p>
          <a:p>
            <a:pPr marL="0" marR="59387" lvl="0" indent="0" algn="l" rtl="0">
              <a:lnSpc>
                <a:spcPct val="103064"/>
              </a:lnSpc>
              <a:spcBef>
                <a:spcPts val="1200"/>
              </a:spcBef>
              <a:spcAft>
                <a:spcPts val="0"/>
              </a:spcAft>
              <a:buNone/>
            </a:pPr>
            <a:endParaRPr sz="1900" dirty="0"/>
          </a:p>
        </p:txBody>
      </p:sp>
      <p:sp>
        <p:nvSpPr>
          <p:cNvPr id="3" name="Slide Number Placeholder 2">
            <a:extLst>
              <a:ext uri="{FF2B5EF4-FFF2-40B4-BE49-F238E27FC236}">
                <a16:creationId xmlns:a16="http://schemas.microsoft.com/office/drawing/2014/main" id="{5B03031D-A5C2-3AB1-7171-B98FEA16301D}"/>
              </a:ext>
            </a:extLst>
          </p:cNvPr>
          <p:cNvSpPr>
            <a:spLocks noGrp="1"/>
          </p:cNvSpPr>
          <p:nvPr>
            <p:ph type="sldNum" sz="quarter" idx="12"/>
          </p:nvPr>
        </p:nvSpPr>
        <p:spPr/>
        <p:txBody>
          <a:bodyPr/>
          <a:lstStyle/>
          <a:p>
            <a:fld id="{E66AAF0B-46BA-48B4-AC2E-27BC131D2FAC}" type="slidenum">
              <a:rPr lang="en-IN" smtClean="0"/>
              <a:t>8</a:t>
            </a:fld>
            <a:endParaRPr lang="en-IN"/>
          </a:p>
        </p:txBody>
      </p:sp>
      <p:sp>
        <p:nvSpPr>
          <p:cNvPr id="4" name="Footer Placeholder 1">
            <a:extLst>
              <a:ext uri="{FF2B5EF4-FFF2-40B4-BE49-F238E27FC236}">
                <a16:creationId xmlns:a16="http://schemas.microsoft.com/office/drawing/2014/main" id="{5D35A59D-B604-A56F-6E4C-F187129928EF}"/>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6" name="Google Shape;76;g1071550cb75_1_16"/>
          <p:cNvSpPr txBox="1"/>
          <p:nvPr/>
        </p:nvSpPr>
        <p:spPr>
          <a:xfrm>
            <a:off x="916950" y="749575"/>
            <a:ext cx="76236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Performance Measures</a:t>
            </a:r>
            <a:endParaRPr sz="4400" u="sng" dirty="0">
              <a:solidFill>
                <a:schemeClr val="dk1"/>
              </a:solidFill>
              <a:latin typeface="Calibri"/>
              <a:ea typeface="Calibri"/>
              <a:cs typeface="Calibri"/>
              <a:sym typeface="Calibri"/>
            </a:endParaRPr>
          </a:p>
        </p:txBody>
      </p:sp>
      <p:sp>
        <p:nvSpPr>
          <p:cNvPr id="77" name="Google Shape;77;g1071550cb75_1_16"/>
          <p:cNvSpPr txBox="1"/>
          <p:nvPr/>
        </p:nvSpPr>
        <p:spPr>
          <a:xfrm>
            <a:off x="1139100" y="1593750"/>
            <a:ext cx="9300300" cy="4465200"/>
          </a:xfrm>
          <a:prstGeom prst="rect">
            <a:avLst/>
          </a:prstGeom>
          <a:noFill/>
          <a:ln>
            <a:noFill/>
          </a:ln>
        </p:spPr>
        <p:txBody>
          <a:bodyPr spcFirstLastPara="1" wrap="square" lIns="0" tIns="20275" rIns="0" bIns="0" anchor="t" anchorCtr="0">
            <a:noAutofit/>
          </a:bodyPr>
          <a:lstStyle/>
          <a:p>
            <a:pPr marL="0" marR="59387" lvl="0" indent="0" algn="l" rtl="0">
              <a:lnSpc>
                <a:spcPct val="115000"/>
              </a:lnSpc>
              <a:spcBef>
                <a:spcPts val="0"/>
              </a:spcBef>
              <a:spcAft>
                <a:spcPts val="0"/>
              </a:spcAft>
              <a:buNone/>
            </a:pPr>
            <a:endParaRPr sz="3400" dirty="0">
              <a:latin typeface="Calibri"/>
              <a:ea typeface="Calibri"/>
              <a:cs typeface="Calibri"/>
              <a:sym typeface="Calibri"/>
            </a:endParaRPr>
          </a:p>
          <a:p>
            <a:pPr marL="457200" lvl="0" indent="-425450" algn="just" rtl="0">
              <a:lnSpc>
                <a:spcPct val="115000"/>
              </a:lnSpc>
              <a:spcBef>
                <a:spcPts val="1200"/>
              </a:spcBef>
              <a:spcAft>
                <a:spcPts val="0"/>
              </a:spcAft>
              <a:buSzPts val="3100"/>
              <a:buFont typeface="Calibri"/>
              <a:buChar char="●"/>
            </a:pPr>
            <a:r>
              <a:rPr lang="en-US" sz="2000" dirty="0">
                <a:solidFill>
                  <a:schemeClr val="dk1"/>
                </a:solidFill>
                <a:latin typeface="Calibri"/>
                <a:ea typeface="Calibri"/>
                <a:cs typeface="Calibri"/>
                <a:sym typeface="Calibri"/>
              </a:rPr>
              <a:t>There are different performance measures used to compare the different architectures of CNN, such as Accuracy, Precision, Recall, Area Under Curve, and F1-score.</a:t>
            </a:r>
            <a:endParaRPr sz="2000" dirty="0">
              <a:solidFill>
                <a:schemeClr val="dk1"/>
              </a:solidFill>
              <a:latin typeface="Calibri"/>
              <a:ea typeface="Calibri"/>
              <a:cs typeface="Calibri"/>
              <a:sym typeface="Calibri"/>
            </a:endParaRPr>
          </a:p>
          <a:p>
            <a:pPr marL="457200" lvl="0" indent="457200" algn="l" rtl="0">
              <a:lnSpc>
                <a:spcPct val="115000"/>
              </a:lnSpc>
              <a:spcBef>
                <a:spcPts val="1200"/>
              </a:spcBef>
              <a:spcAft>
                <a:spcPts val="0"/>
              </a:spcAft>
              <a:buNone/>
            </a:pPr>
            <a:r>
              <a:rPr lang="en-US" sz="2000" dirty="0">
                <a:solidFill>
                  <a:schemeClr val="dk1"/>
                </a:solidFill>
                <a:latin typeface="Calibri"/>
                <a:ea typeface="Calibri"/>
                <a:cs typeface="Calibri"/>
                <a:sym typeface="Calibri"/>
              </a:rPr>
              <a:t>(</a:t>
            </a:r>
            <a:r>
              <a:rPr lang="en-US" sz="2000" dirty="0" err="1">
                <a:solidFill>
                  <a:schemeClr val="dk1"/>
                </a:solidFill>
                <a:latin typeface="Calibri"/>
                <a:ea typeface="Calibri"/>
                <a:cs typeface="Calibri"/>
                <a:sym typeface="Calibri"/>
              </a:rPr>
              <a:t>i</a:t>
            </a:r>
            <a:r>
              <a:rPr lang="en-US" sz="2000" dirty="0">
                <a:solidFill>
                  <a:schemeClr val="dk1"/>
                </a:solidFill>
                <a:latin typeface="Calibri"/>
                <a:ea typeface="Calibri"/>
                <a:cs typeface="Calibri"/>
                <a:sym typeface="Calibri"/>
              </a:rPr>
              <a:t>) Accuracy (ACC): </a:t>
            </a:r>
            <a:endParaRPr sz="2000" dirty="0">
              <a:solidFill>
                <a:schemeClr val="dk1"/>
              </a:solidFill>
              <a:latin typeface="Calibri"/>
              <a:ea typeface="Calibri"/>
              <a:cs typeface="Calibri"/>
              <a:sym typeface="Calibri"/>
            </a:endParaRPr>
          </a:p>
          <a:p>
            <a:pPr marL="457200" lvl="0" indent="457200" algn="l" rtl="0">
              <a:lnSpc>
                <a:spcPct val="115000"/>
              </a:lnSpc>
              <a:spcBef>
                <a:spcPts val="1200"/>
              </a:spcBef>
              <a:spcAft>
                <a:spcPts val="0"/>
              </a:spcAft>
              <a:buNone/>
            </a:pPr>
            <a:r>
              <a:rPr lang="en-US" sz="2000" dirty="0">
                <a:solidFill>
                  <a:schemeClr val="dk1"/>
                </a:solidFill>
                <a:latin typeface="Calibri"/>
                <a:ea typeface="Calibri"/>
                <a:cs typeface="Calibri"/>
                <a:sym typeface="Calibri"/>
              </a:rPr>
              <a:t>ACC = (TP + TN) / (TP + TN + FP + FN),                                  (1)</a:t>
            </a:r>
            <a:endParaRPr sz="2000" dirty="0">
              <a:solidFill>
                <a:schemeClr val="dk1"/>
              </a:solidFill>
              <a:latin typeface="Calibri"/>
              <a:ea typeface="Calibri"/>
              <a:cs typeface="Calibri"/>
              <a:sym typeface="Calibri"/>
            </a:endParaRPr>
          </a:p>
          <a:p>
            <a:pPr marL="457200" lvl="0" indent="457200" algn="l" rtl="0">
              <a:lnSpc>
                <a:spcPct val="115000"/>
              </a:lnSpc>
              <a:spcBef>
                <a:spcPts val="1200"/>
              </a:spcBef>
              <a:spcAft>
                <a:spcPts val="0"/>
              </a:spcAft>
              <a:buNone/>
            </a:pPr>
            <a:r>
              <a:rPr lang="en-US" sz="2000" dirty="0">
                <a:solidFill>
                  <a:schemeClr val="dk1"/>
                </a:solidFill>
                <a:latin typeface="Calibri"/>
                <a:ea typeface="Calibri"/>
                <a:cs typeface="Calibri"/>
                <a:sym typeface="Calibri"/>
              </a:rPr>
              <a:t>(ii) Precision (PR)/ (Positive Predictive Value (PPV)):</a:t>
            </a:r>
            <a:endParaRPr sz="2000" dirty="0">
              <a:solidFill>
                <a:schemeClr val="dk1"/>
              </a:solidFill>
              <a:latin typeface="Calibri"/>
              <a:ea typeface="Calibri"/>
              <a:cs typeface="Calibri"/>
              <a:sym typeface="Calibri"/>
            </a:endParaRPr>
          </a:p>
          <a:p>
            <a:pPr marL="457200" lvl="0" indent="0" algn="l" rtl="0">
              <a:lnSpc>
                <a:spcPct val="115000"/>
              </a:lnSpc>
              <a:spcBef>
                <a:spcPts val="1200"/>
              </a:spcBef>
              <a:spcAft>
                <a:spcPts val="0"/>
              </a:spcAft>
              <a:buNone/>
            </a:pPr>
            <a:r>
              <a:rPr lang="en-US" sz="2000" dirty="0">
                <a:solidFill>
                  <a:schemeClr val="dk1"/>
                </a:solidFill>
                <a:latin typeface="Calibri"/>
                <a:ea typeface="Calibri"/>
                <a:cs typeface="Calibri"/>
                <a:sym typeface="Calibri"/>
              </a:rPr>
              <a:t> 	TPR = TP / (TP + FP),               	                                     (2)</a:t>
            </a:r>
            <a:endParaRPr sz="2000" dirty="0">
              <a:solidFill>
                <a:schemeClr val="dk1"/>
              </a:solidFill>
              <a:latin typeface="Calibri"/>
              <a:ea typeface="Calibri"/>
              <a:cs typeface="Calibri"/>
              <a:sym typeface="Calibri"/>
            </a:endParaRPr>
          </a:p>
          <a:p>
            <a:pPr marL="0" marR="59387" lvl="0" indent="0" algn="l" rtl="0">
              <a:lnSpc>
                <a:spcPct val="103064"/>
              </a:lnSpc>
              <a:spcBef>
                <a:spcPts val="1200"/>
              </a:spcBef>
              <a:spcAft>
                <a:spcPts val="0"/>
              </a:spcAft>
              <a:buNone/>
            </a:pPr>
            <a:endParaRPr sz="1900" dirty="0"/>
          </a:p>
        </p:txBody>
      </p:sp>
      <p:sp>
        <p:nvSpPr>
          <p:cNvPr id="3" name="Slide Number Placeholder 2">
            <a:extLst>
              <a:ext uri="{FF2B5EF4-FFF2-40B4-BE49-F238E27FC236}">
                <a16:creationId xmlns:a16="http://schemas.microsoft.com/office/drawing/2014/main" id="{FEA160E4-8CF4-E019-B01F-464CF1F54DFF}"/>
              </a:ext>
            </a:extLst>
          </p:cNvPr>
          <p:cNvSpPr>
            <a:spLocks noGrp="1"/>
          </p:cNvSpPr>
          <p:nvPr>
            <p:ph type="sldNum" sz="quarter" idx="12"/>
          </p:nvPr>
        </p:nvSpPr>
        <p:spPr/>
        <p:txBody>
          <a:bodyPr/>
          <a:lstStyle/>
          <a:p>
            <a:fld id="{E66AAF0B-46BA-48B4-AC2E-27BC131D2FAC}" type="slidenum">
              <a:rPr lang="en-IN" smtClean="0"/>
              <a:t>9</a:t>
            </a:fld>
            <a:endParaRPr lang="en-IN"/>
          </a:p>
        </p:txBody>
      </p:sp>
      <p:sp>
        <p:nvSpPr>
          <p:cNvPr id="4" name="Footer Placeholder 1">
            <a:extLst>
              <a:ext uri="{FF2B5EF4-FFF2-40B4-BE49-F238E27FC236}">
                <a16:creationId xmlns:a16="http://schemas.microsoft.com/office/drawing/2014/main" id="{F3E2413E-DDFD-1EA4-2138-8E13314FD9E2}"/>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Google Shape;92;g10726b74125_0_85"/>
          <p:cNvSpPr txBox="1"/>
          <p:nvPr/>
        </p:nvSpPr>
        <p:spPr>
          <a:xfrm>
            <a:off x="916947" y="749575"/>
            <a:ext cx="73578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Results and Analysis</a:t>
            </a:r>
            <a:endParaRPr sz="4400" u="sng" dirty="0">
              <a:solidFill>
                <a:schemeClr val="dk1"/>
              </a:solidFill>
              <a:latin typeface="Calibri"/>
              <a:ea typeface="Calibri"/>
              <a:cs typeface="Calibri"/>
              <a:sym typeface="Calibri"/>
            </a:endParaRPr>
          </a:p>
        </p:txBody>
      </p:sp>
      <p:sp>
        <p:nvSpPr>
          <p:cNvPr id="94" name="Google Shape;94;g10726b74125_0_85"/>
          <p:cNvSpPr txBox="1"/>
          <p:nvPr/>
        </p:nvSpPr>
        <p:spPr>
          <a:xfrm>
            <a:off x="1139100" y="1593750"/>
            <a:ext cx="9300300" cy="466800"/>
          </a:xfrm>
          <a:prstGeom prst="rect">
            <a:avLst/>
          </a:prstGeom>
          <a:noFill/>
          <a:ln>
            <a:noFill/>
          </a:ln>
        </p:spPr>
        <p:txBody>
          <a:bodyPr spcFirstLastPara="1" wrap="square" lIns="0" tIns="20275" rIns="0" bIns="0" anchor="t" anchorCtr="0">
            <a:noAutofit/>
          </a:bodyPr>
          <a:lstStyle/>
          <a:p>
            <a:pPr marL="0" marR="59387" lvl="0" indent="0" algn="l" rtl="0">
              <a:lnSpc>
                <a:spcPct val="115000"/>
              </a:lnSpc>
              <a:spcBef>
                <a:spcPts val="0"/>
              </a:spcBef>
              <a:spcAft>
                <a:spcPts val="0"/>
              </a:spcAft>
              <a:buNone/>
            </a:pPr>
            <a:endParaRPr sz="2200"/>
          </a:p>
        </p:txBody>
      </p:sp>
      <p:sp>
        <p:nvSpPr>
          <p:cNvPr id="95" name="Google Shape;95;g10726b74125_0_85"/>
          <p:cNvSpPr txBox="1"/>
          <p:nvPr/>
        </p:nvSpPr>
        <p:spPr>
          <a:xfrm>
            <a:off x="1728864" y="1952030"/>
            <a:ext cx="9150000" cy="859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1200"/>
              </a:spcBef>
              <a:spcAft>
                <a:spcPts val="1200"/>
              </a:spcAft>
              <a:buNone/>
            </a:pPr>
            <a:r>
              <a:rPr lang="en-US" sz="1800" dirty="0">
                <a:latin typeface="Calibri"/>
                <a:ea typeface="Calibri"/>
                <a:cs typeface="Calibri"/>
                <a:sym typeface="Calibri"/>
              </a:rPr>
              <a:t>Table 1. Performance Measures for numbers of filters 32 in the architecture</a:t>
            </a:r>
            <a:endParaRPr sz="1800" dirty="0">
              <a:latin typeface="Calibri"/>
              <a:ea typeface="Calibri"/>
              <a:cs typeface="Calibri"/>
              <a:sym typeface="Calibri"/>
            </a:endParaRPr>
          </a:p>
        </p:txBody>
      </p:sp>
      <p:graphicFrame>
        <p:nvGraphicFramePr>
          <p:cNvPr id="96" name="Google Shape;96;g10726b74125_0_85"/>
          <p:cNvGraphicFramePr/>
          <p:nvPr/>
        </p:nvGraphicFramePr>
        <p:xfrm>
          <a:off x="1458589" y="2684566"/>
          <a:ext cx="9300301" cy="1968185"/>
        </p:xfrm>
        <a:graphic>
          <a:graphicData uri="http://schemas.openxmlformats.org/drawingml/2006/table">
            <a:tbl>
              <a:tblPr>
                <a:noFill/>
              </a:tblPr>
              <a:tblGrid>
                <a:gridCol w="1794089">
                  <a:extLst>
                    <a:ext uri="{9D8B030D-6E8A-4147-A177-3AD203B41FA5}">
                      <a16:colId xmlns:a16="http://schemas.microsoft.com/office/drawing/2014/main" val="20000"/>
                    </a:ext>
                  </a:extLst>
                </a:gridCol>
                <a:gridCol w="1608488">
                  <a:extLst>
                    <a:ext uri="{9D8B030D-6E8A-4147-A177-3AD203B41FA5}">
                      <a16:colId xmlns:a16="http://schemas.microsoft.com/office/drawing/2014/main" val="20001"/>
                    </a:ext>
                  </a:extLst>
                </a:gridCol>
                <a:gridCol w="1567260">
                  <a:extLst>
                    <a:ext uri="{9D8B030D-6E8A-4147-A177-3AD203B41FA5}">
                      <a16:colId xmlns:a16="http://schemas.microsoft.com/office/drawing/2014/main" val="20002"/>
                    </a:ext>
                  </a:extLst>
                </a:gridCol>
                <a:gridCol w="1505345">
                  <a:extLst>
                    <a:ext uri="{9D8B030D-6E8A-4147-A177-3AD203B41FA5}">
                      <a16:colId xmlns:a16="http://schemas.microsoft.com/office/drawing/2014/main" val="20003"/>
                    </a:ext>
                  </a:extLst>
                </a:gridCol>
                <a:gridCol w="1361002">
                  <a:extLst>
                    <a:ext uri="{9D8B030D-6E8A-4147-A177-3AD203B41FA5}">
                      <a16:colId xmlns:a16="http://schemas.microsoft.com/office/drawing/2014/main" val="20004"/>
                    </a:ext>
                  </a:extLst>
                </a:gridCol>
                <a:gridCol w="1464117">
                  <a:extLst>
                    <a:ext uri="{9D8B030D-6E8A-4147-A177-3AD203B41FA5}">
                      <a16:colId xmlns:a16="http://schemas.microsoft.com/office/drawing/2014/main" val="20005"/>
                    </a:ext>
                  </a:extLst>
                </a:gridCol>
              </a:tblGrid>
              <a:tr h="335100">
                <a:tc>
                  <a:txBody>
                    <a:bodyPr/>
                    <a:lstStyle/>
                    <a:p>
                      <a:pPr marL="0" lvl="0" indent="0" algn="ctr" rtl="0">
                        <a:lnSpc>
                          <a:spcPct val="115000"/>
                        </a:lnSpc>
                        <a:spcBef>
                          <a:spcPts val="1200"/>
                        </a:spcBef>
                        <a:spcAft>
                          <a:spcPts val="1200"/>
                        </a:spcAft>
                        <a:buNone/>
                      </a:pPr>
                      <a:r>
                        <a:rPr lang="en-US" sz="1600" b="1" dirty="0"/>
                        <a:t>Stride Size</a:t>
                      </a:r>
                      <a:endParaRPr sz="1600" b="1" dirty="0"/>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Accuracy</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Precision</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Recall</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AUC</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F1-score</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extLst>
                  <a:ext uri="{0D108BD9-81ED-4DB2-BD59-A6C34878D82A}">
                    <a16:rowId xmlns:a16="http://schemas.microsoft.com/office/drawing/2014/main" val="10000"/>
                  </a:ext>
                </a:extLst>
              </a:tr>
              <a:tr h="382225">
                <a:tc>
                  <a:txBody>
                    <a:bodyPr/>
                    <a:lstStyle/>
                    <a:p>
                      <a:pPr marL="0" lvl="0" indent="0" algn="ctr" rtl="0">
                        <a:lnSpc>
                          <a:spcPct val="115000"/>
                        </a:lnSpc>
                        <a:spcBef>
                          <a:spcPts val="1200"/>
                        </a:spcBef>
                        <a:spcAft>
                          <a:spcPts val="1200"/>
                        </a:spcAft>
                        <a:buNone/>
                      </a:pPr>
                      <a:r>
                        <a:rPr lang="en-US" sz="1600" b="1" dirty="0"/>
                        <a:t>1</a:t>
                      </a:r>
                      <a:endParaRPr sz="1600" b="1" dirty="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dirty="0"/>
                        <a:t>94.44%</a:t>
                      </a:r>
                      <a:endParaRPr sz="1600" dirty="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96.15%</a:t>
                      </a:r>
                      <a:endParaRPr sz="160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96.15%</a:t>
                      </a:r>
                      <a:endParaRPr sz="160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93.07%</a:t>
                      </a:r>
                      <a:endParaRPr sz="160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96.15%</a:t>
                      </a:r>
                      <a:endParaRPr sz="1600"/>
                    </a:p>
                  </a:txBody>
                  <a:tcPr marL="63500" marR="63500" marT="63500" marB="63500">
                    <a:lnT w="12650"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256575">
                <a:tc>
                  <a:txBody>
                    <a:bodyPr/>
                    <a:lstStyle/>
                    <a:p>
                      <a:pPr marL="0" lvl="0" indent="0" algn="ctr" rtl="0">
                        <a:lnSpc>
                          <a:spcPct val="115000"/>
                        </a:lnSpc>
                        <a:spcBef>
                          <a:spcPts val="1200"/>
                        </a:spcBef>
                        <a:spcAft>
                          <a:spcPts val="1200"/>
                        </a:spcAft>
                        <a:buNone/>
                      </a:pPr>
                      <a:r>
                        <a:rPr lang="en-US" sz="1600" b="1" dirty="0"/>
                        <a:t>2</a:t>
                      </a:r>
                      <a:endParaRPr sz="1600" b="1" dirty="0"/>
                    </a:p>
                  </a:txBody>
                  <a:tcPr marL="63500" marR="63500" marT="63500" marB="63500"/>
                </a:tc>
                <a:tc>
                  <a:txBody>
                    <a:bodyPr/>
                    <a:lstStyle/>
                    <a:p>
                      <a:pPr marL="0" lvl="0" indent="0" algn="ctr" rtl="0">
                        <a:lnSpc>
                          <a:spcPct val="115000"/>
                        </a:lnSpc>
                        <a:spcBef>
                          <a:spcPts val="1200"/>
                        </a:spcBef>
                        <a:spcAft>
                          <a:spcPts val="1200"/>
                        </a:spcAft>
                        <a:buNone/>
                      </a:pPr>
                      <a:r>
                        <a:rPr lang="en-US" sz="1600" b="1" dirty="0"/>
                        <a:t>88.88%</a:t>
                      </a:r>
                      <a:endParaRPr sz="1600" b="1" dirty="0"/>
                    </a:p>
                  </a:txBody>
                  <a:tcPr marL="63500" marR="63500" marT="63500" marB="63500"/>
                </a:tc>
                <a:tc>
                  <a:txBody>
                    <a:bodyPr/>
                    <a:lstStyle/>
                    <a:p>
                      <a:pPr marL="0" lvl="0" indent="0" algn="ctr" rtl="0">
                        <a:lnSpc>
                          <a:spcPct val="115000"/>
                        </a:lnSpc>
                        <a:spcBef>
                          <a:spcPts val="1200"/>
                        </a:spcBef>
                        <a:spcAft>
                          <a:spcPts val="1200"/>
                        </a:spcAft>
                        <a:buNone/>
                      </a:pPr>
                      <a:r>
                        <a:rPr lang="en-US" sz="1600" b="1" dirty="0"/>
                        <a:t>100.00%</a:t>
                      </a:r>
                      <a:endParaRPr sz="1600" b="1" dirty="0"/>
                    </a:p>
                  </a:txBody>
                  <a:tcPr marL="63500" marR="63500" marT="63500" marB="63500"/>
                </a:tc>
                <a:tc>
                  <a:txBody>
                    <a:bodyPr/>
                    <a:lstStyle/>
                    <a:p>
                      <a:pPr marL="0" lvl="0" indent="0" algn="ctr" rtl="0">
                        <a:lnSpc>
                          <a:spcPct val="115000"/>
                        </a:lnSpc>
                        <a:spcBef>
                          <a:spcPts val="1200"/>
                        </a:spcBef>
                        <a:spcAft>
                          <a:spcPts val="1200"/>
                        </a:spcAft>
                        <a:buNone/>
                      </a:pPr>
                      <a:r>
                        <a:rPr lang="en-US" sz="1600" b="1"/>
                        <a:t>84.61%</a:t>
                      </a:r>
                      <a:endParaRPr sz="1600" b="1"/>
                    </a:p>
                  </a:txBody>
                  <a:tcPr marL="63500" marR="63500" marT="63500" marB="63500"/>
                </a:tc>
                <a:tc>
                  <a:txBody>
                    <a:bodyPr/>
                    <a:lstStyle/>
                    <a:p>
                      <a:pPr marL="0" lvl="0" indent="0" algn="ctr" rtl="0">
                        <a:lnSpc>
                          <a:spcPct val="115000"/>
                        </a:lnSpc>
                        <a:spcBef>
                          <a:spcPts val="1200"/>
                        </a:spcBef>
                        <a:spcAft>
                          <a:spcPts val="1200"/>
                        </a:spcAft>
                        <a:buNone/>
                      </a:pPr>
                      <a:r>
                        <a:rPr lang="en-US" sz="1600" b="1"/>
                        <a:t>92.30%</a:t>
                      </a:r>
                      <a:endParaRPr sz="1600" b="1"/>
                    </a:p>
                  </a:txBody>
                  <a:tcPr marL="63500" marR="63500" marT="63500" marB="63500"/>
                </a:tc>
                <a:tc>
                  <a:txBody>
                    <a:bodyPr/>
                    <a:lstStyle/>
                    <a:p>
                      <a:pPr marL="0" lvl="0" indent="0" algn="ctr" rtl="0">
                        <a:lnSpc>
                          <a:spcPct val="115000"/>
                        </a:lnSpc>
                        <a:spcBef>
                          <a:spcPts val="1200"/>
                        </a:spcBef>
                        <a:spcAft>
                          <a:spcPts val="1200"/>
                        </a:spcAft>
                        <a:buNone/>
                      </a:pPr>
                      <a:r>
                        <a:rPr lang="en-US" sz="1600" b="1"/>
                        <a:t>91.66%</a:t>
                      </a:r>
                      <a:endParaRPr sz="1600" b="1"/>
                    </a:p>
                  </a:txBody>
                  <a:tcPr marL="63500" marR="63500" marT="63500" marB="63500"/>
                </a:tc>
                <a:extLst>
                  <a:ext uri="{0D108BD9-81ED-4DB2-BD59-A6C34878D82A}">
                    <a16:rowId xmlns:a16="http://schemas.microsoft.com/office/drawing/2014/main" val="10002"/>
                  </a:ext>
                </a:extLst>
              </a:tr>
              <a:tr h="382225">
                <a:tc>
                  <a:txBody>
                    <a:bodyPr/>
                    <a:lstStyle/>
                    <a:p>
                      <a:pPr marL="0" lvl="0" indent="0" algn="ctr" rtl="0">
                        <a:lnSpc>
                          <a:spcPct val="115000"/>
                        </a:lnSpc>
                        <a:spcBef>
                          <a:spcPts val="1200"/>
                        </a:spcBef>
                        <a:spcAft>
                          <a:spcPts val="1200"/>
                        </a:spcAft>
                        <a:buNone/>
                      </a:pPr>
                      <a:r>
                        <a:rPr lang="en-US" sz="1600" b="1" dirty="0"/>
                        <a:t>3</a:t>
                      </a:r>
                      <a:endParaRPr sz="1600" b="1" dirty="0"/>
                    </a:p>
                  </a:txBody>
                  <a:tcPr marL="63500" marR="63500" marT="63500" marB="63500"/>
                </a:tc>
                <a:tc>
                  <a:txBody>
                    <a:bodyPr/>
                    <a:lstStyle/>
                    <a:p>
                      <a:pPr marL="0" lvl="0" indent="0" algn="ctr" rtl="0">
                        <a:lnSpc>
                          <a:spcPct val="115000"/>
                        </a:lnSpc>
                        <a:spcBef>
                          <a:spcPts val="1200"/>
                        </a:spcBef>
                        <a:spcAft>
                          <a:spcPts val="1200"/>
                        </a:spcAft>
                        <a:buNone/>
                      </a:pPr>
                      <a:r>
                        <a:rPr lang="en-US" sz="1600"/>
                        <a:t>86.11%</a:t>
                      </a:r>
                      <a:endParaRPr sz="1600"/>
                    </a:p>
                  </a:txBody>
                  <a:tcPr marL="63500" marR="63500" marT="63500" marB="63500"/>
                </a:tc>
                <a:tc>
                  <a:txBody>
                    <a:bodyPr/>
                    <a:lstStyle/>
                    <a:p>
                      <a:pPr marL="0" lvl="0" indent="0" algn="ctr" rtl="0">
                        <a:lnSpc>
                          <a:spcPct val="115000"/>
                        </a:lnSpc>
                        <a:spcBef>
                          <a:spcPts val="1200"/>
                        </a:spcBef>
                        <a:spcAft>
                          <a:spcPts val="1200"/>
                        </a:spcAft>
                        <a:buNone/>
                      </a:pPr>
                      <a:r>
                        <a:rPr lang="en-US" sz="1600" dirty="0"/>
                        <a:t>95.65%</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dirty="0"/>
                        <a:t>84.61%</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dirty="0"/>
                        <a:t>88.84%</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a:t>89.79%</a:t>
                      </a:r>
                      <a:endParaRPr sz="1600"/>
                    </a:p>
                  </a:txBody>
                  <a:tcPr marL="63500" marR="63500" marT="63500" marB="63500"/>
                </a:tc>
                <a:extLst>
                  <a:ext uri="{0D108BD9-81ED-4DB2-BD59-A6C34878D82A}">
                    <a16:rowId xmlns:a16="http://schemas.microsoft.com/office/drawing/2014/main" val="10003"/>
                  </a:ext>
                </a:extLst>
              </a:tr>
              <a:tr h="382225">
                <a:tc>
                  <a:txBody>
                    <a:bodyPr/>
                    <a:lstStyle/>
                    <a:p>
                      <a:pPr marL="0" lvl="0" indent="0" algn="ctr" rtl="0">
                        <a:lnSpc>
                          <a:spcPct val="115000"/>
                        </a:lnSpc>
                        <a:spcBef>
                          <a:spcPts val="1200"/>
                        </a:spcBef>
                        <a:spcAft>
                          <a:spcPts val="1200"/>
                        </a:spcAft>
                        <a:buNone/>
                      </a:pPr>
                      <a:r>
                        <a:rPr lang="en-US" sz="1600" b="1" dirty="0"/>
                        <a:t>4</a:t>
                      </a:r>
                      <a:endParaRPr sz="1600" b="1"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94.44%</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92.85%</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100.00%</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94.61%</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96.29%</a:t>
                      </a:r>
                      <a:endParaRPr sz="1600" dirty="0"/>
                    </a:p>
                  </a:txBody>
                  <a:tcPr marL="63500" marR="63500" marT="63500" marB="63500">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 name="Slide Number Placeholder 2">
            <a:extLst>
              <a:ext uri="{FF2B5EF4-FFF2-40B4-BE49-F238E27FC236}">
                <a16:creationId xmlns:a16="http://schemas.microsoft.com/office/drawing/2014/main" id="{35673485-D576-7B03-A100-C28C613F0BB4}"/>
              </a:ext>
            </a:extLst>
          </p:cNvPr>
          <p:cNvSpPr>
            <a:spLocks noGrp="1"/>
          </p:cNvSpPr>
          <p:nvPr>
            <p:ph type="sldNum" sz="quarter" idx="12"/>
          </p:nvPr>
        </p:nvSpPr>
        <p:spPr/>
        <p:txBody>
          <a:bodyPr/>
          <a:lstStyle/>
          <a:p>
            <a:fld id="{E66AAF0B-46BA-48B4-AC2E-27BC131D2FAC}" type="slidenum">
              <a:rPr lang="en-IN" smtClean="0"/>
              <a:t>10</a:t>
            </a:fld>
            <a:endParaRPr lang="en-IN"/>
          </a:p>
        </p:txBody>
      </p:sp>
      <p:sp>
        <p:nvSpPr>
          <p:cNvPr id="4" name="Footer Placeholder 1">
            <a:extLst>
              <a:ext uri="{FF2B5EF4-FFF2-40B4-BE49-F238E27FC236}">
                <a16:creationId xmlns:a16="http://schemas.microsoft.com/office/drawing/2014/main" id="{D568D4CB-9BC0-1672-49F5-41DA4F3644A6}"/>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2" name="Google Shape;102;g1071550cb75_1_46"/>
          <p:cNvSpPr txBox="1"/>
          <p:nvPr/>
        </p:nvSpPr>
        <p:spPr>
          <a:xfrm>
            <a:off x="916947" y="749575"/>
            <a:ext cx="73578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Results and Analysis</a:t>
            </a:r>
            <a:endParaRPr sz="4400" u="sng" dirty="0">
              <a:solidFill>
                <a:schemeClr val="dk1"/>
              </a:solidFill>
              <a:latin typeface="Calibri"/>
              <a:ea typeface="Calibri"/>
              <a:cs typeface="Calibri"/>
              <a:sym typeface="Calibri"/>
            </a:endParaRPr>
          </a:p>
        </p:txBody>
      </p:sp>
      <p:sp>
        <p:nvSpPr>
          <p:cNvPr id="104" name="Google Shape;104;g1071550cb75_1_46"/>
          <p:cNvSpPr txBox="1"/>
          <p:nvPr/>
        </p:nvSpPr>
        <p:spPr>
          <a:xfrm>
            <a:off x="1139100" y="1593750"/>
            <a:ext cx="9300300" cy="466800"/>
          </a:xfrm>
          <a:prstGeom prst="rect">
            <a:avLst/>
          </a:prstGeom>
          <a:noFill/>
          <a:ln>
            <a:noFill/>
          </a:ln>
        </p:spPr>
        <p:txBody>
          <a:bodyPr spcFirstLastPara="1" wrap="square" lIns="0" tIns="20275" rIns="0" bIns="0" anchor="t" anchorCtr="0">
            <a:noAutofit/>
          </a:bodyPr>
          <a:lstStyle/>
          <a:p>
            <a:pPr marL="0" marR="59387" lvl="0" indent="0" algn="l" rtl="0">
              <a:lnSpc>
                <a:spcPct val="115000"/>
              </a:lnSpc>
              <a:spcBef>
                <a:spcPts val="0"/>
              </a:spcBef>
              <a:spcAft>
                <a:spcPts val="0"/>
              </a:spcAft>
              <a:buNone/>
            </a:pPr>
            <a:endParaRPr sz="2200"/>
          </a:p>
        </p:txBody>
      </p:sp>
      <p:sp>
        <p:nvSpPr>
          <p:cNvPr id="105" name="Google Shape;105;g1071550cb75_1_46"/>
          <p:cNvSpPr txBox="1"/>
          <p:nvPr/>
        </p:nvSpPr>
        <p:spPr>
          <a:xfrm>
            <a:off x="1683892" y="1847100"/>
            <a:ext cx="9717000" cy="859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1200"/>
              </a:spcBef>
              <a:spcAft>
                <a:spcPts val="1200"/>
              </a:spcAft>
              <a:buNone/>
            </a:pPr>
            <a:r>
              <a:rPr lang="en-US" sz="1800" dirty="0">
                <a:latin typeface="Calibri"/>
                <a:ea typeface="Calibri"/>
                <a:cs typeface="Calibri"/>
                <a:sym typeface="Calibri"/>
              </a:rPr>
              <a:t>Table 2. Performance Measures for numbers of filters 16 in the architecture</a:t>
            </a:r>
            <a:endParaRPr sz="1800" dirty="0">
              <a:latin typeface="Calibri"/>
              <a:ea typeface="Calibri"/>
              <a:cs typeface="Calibri"/>
              <a:sym typeface="Calibri"/>
            </a:endParaRPr>
          </a:p>
        </p:txBody>
      </p:sp>
      <p:graphicFrame>
        <p:nvGraphicFramePr>
          <p:cNvPr id="106" name="Google Shape;106;g1071550cb75_1_46"/>
          <p:cNvGraphicFramePr/>
          <p:nvPr/>
        </p:nvGraphicFramePr>
        <p:xfrm>
          <a:off x="1852668" y="2706600"/>
          <a:ext cx="8679456" cy="1968185"/>
        </p:xfrm>
        <a:graphic>
          <a:graphicData uri="http://schemas.openxmlformats.org/drawingml/2006/table">
            <a:tbl>
              <a:tblPr>
                <a:noFill/>
              </a:tblPr>
              <a:tblGrid>
                <a:gridCol w="1635042">
                  <a:extLst>
                    <a:ext uri="{9D8B030D-6E8A-4147-A177-3AD203B41FA5}">
                      <a16:colId xmlns:a16="http://schemas.microsoft.com/office/drawing/2014/main" val="20000"/>
                    </a:ext>
                  </a:extLst>
                </a:gridCol>
                <a:gridCol w="1540395">
                  <a:extLst>
                    <a:ext uri="{9D8B030D-6E8A-4147-A177-3AD203B41FA5}">
                      <a16:colId xmlns:a16="http://schemas.microsoft.com/office/drawing/2014/main" val="20001"/>
                    </a:ext>
                  </a:extLst>
                </a:gridCol>
                <a:gridCol w="1462637">
                  <a:extLst>
                    <a:ext uri="{9D8B030D-6E8A-4147-A177-3AD203B41FA5}">
                      <a16:colId xmlns:a16="http://schemas.microsoft.com/office/drawing/2014/main" val="20002"/>
                    </a:ext>
                  </a:extLst>
                </a:gridCol>
                <a:gridCol w="1404855">
                  <a:extLst>
                    <a:ext uri="{9D8B030D-6E8A-4147-A177-3AD203B41FA5}">
                      <a16:colId xmlns:a16="http://schemas.microsoft.com/office/drawing/2014/main" val="20003"/>
                    </a:ext>
                  </a:extLst>
                </a:gridCol>
                <a:gridCol w="1270148">
                  <a:extLst>
                    <a:ext uri="{9D8B030D-6E8A-4147-A177-3AD203B41FA5}">
                      <a16:colId xmlns:a16="http://schemas.microsoft.com/office/drawing/2014/main" val="20004"/>
                    </a:ext>
                  </a:extLst>
                </a:gridCol>
                <a:gridCol w="1366379">
                  <a:extLst>
                    <a:ext uri="{9D8B030D-6E8A-4147-A177-3AD203B41FA5}">
                      <a16:colId xmlns:a16="http://schemas.microsoft.com/office/drawing/2014/main" val="20005"/>
                    </a:ext>
                  </a:extLst>
                </a:gridCol>
              </a:tblGrid>
              <a:tr h="335100">
                <a:tc>
                  <a:txBody>
                    <a:bodyPr/>
                    <a:lstStyle/>
                    <a:p>
                      <a:pPr marL="0" lvl="0" indent="0" algn="ctr" rtl="0">
                        <a:lnSpc>
                          <a:spcPct val="115000"/>
                        </a:lnSpc>
                        <a:spcBef>
                          <a:spcPts val="1200"/>
                        </a:spcBef>
                        <a:spcAft>
                          <a:spcPts val="1200"/>
                        </a:spcAft>
                        <a:buNone/>
                      </a:pPr>
                      <a:r>
                        <a:rPr lang="en-US" sz="1600" b="1" dirty="0"/>
                        <a:t>Stride Size</a:t>
                      </a:r>
                      <a:endParaRPr sz="1600" b="1" dirty="0"/>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dirty="0"/>
                        <a:t>Accuracy</a:t>
                      </a:r>
                      <a:endParaRPr sz="1600" b="1" dirty="0"/>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Precision</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Recall</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AUC</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tc>
                  <a:txBody>
                    <a:bodyPr/>
                    <a:lstStyle/>
                    <a:p>
                      <a:pPr marL="0" lvl="0" indent="0" algn="ctr" rtl="0">
                        <a:lnSpc>
                          <a:spcPct val="115000"/>
                        </a:lnSpc>
                        <a:spcBef>
                          <a:spcPts val="1200"/>
                        </a:spcBef>
                        <a:spcAft>
                          <a:spcPts val="1200"/>
                        </a:spcAft>
                        <a:buNone/>
                      </a:pPr>
                      <a:r>
                        <a:rPr lang="en-US" sz="1600" b="1"/>
                        <a:t>F1-score</a:t>
                      </a:r>
                      <a:endParaRPr sz="1600" b="1"/>
                    </a:p>
                  </a:txBody>
                  <a:tcPr marL="63500" marR="63500" marT="63500" marB="63500">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EEECE1"/>
                    </a:solidFill>
                  </a:tcPr>
                </a:tc>
                <a:extLst>
                  <a:ext uri="{0D108BD9-81ED-4DB2-BD59-A6C34878D82A}">
                    <a16:rowId xmlns:a16="http://schemas.microsoft.com/office/drawing/2014/main" val="10000"/>
                  </a:ext>
                </a:extLst>
              </a:tr>
              <a:tr h="382225">
                <a:tc>
                  <a:txBody>
                    <a:bodyPr/>
                    <a:lstStyle/>
                    <a:p>
                      <a:pPr marL="0" lvl="0" indent="0" algn="ctr" rtl="0">
                        <a:lnSpc>
                          <a:spcPct val="115000"/>
                        </a:lnSpc>
                        <a:spcBef>
                          <a:spcPts val="1200"/>
                        </a:spcBef>
                        <a:spcAft>
                          <a:spcPts val="1200"/>
                        </a:spcAft>
                        <a:buNone/>
                      </a:pPr>
                      <a:r>
                        <a:rPr lang="en-US" sz="1600" b="1" dirty="0"/>
                        <a:t>1</a:t>
                      </a:r>
                      <a:endParaRPr sz="1600" b="1" dirty="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dirty="0"/>
                        <a:t>94.44%</a:t>
                      </a:r>
                      <a:endParaRPr sz="1600" dirty="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96.15%</a:t>
                      </a:r>
                      <a:endParaRPr sz="160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96.15%</a:t>
                      </a:r>
                      <a:endParaRPr sz="160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93.07%</a:t>
                      </a:r>
                      <a:endParaRPr sz="1600"/>
                    </a:p>
                  </a:txBody>
                  <a:tcPr marL="63500" marR="63500" marT="63500" marB="63500">
                    <a:lnT w="12650" cap="flat" cmpd="sng">
                      <a:solidFill>
                        <a:srgbClr val="000000"/>
                      </a:solidFill>
                      <a:prstDash val="solid"/>
                      <a:round/>
                      <a:headEnd type="none" w="sm" len="sm"/>
                      <a:tailEnd type="none" w="sm" len="sm"/>
                    </a:lnT>
                  </a:tcPr>
                </a:tc>
                <a:tc>
                  <a:txBody>
                    <a:bodyPr/>
                    <a:lstStyle/>
                    <a:p>
                      <a:pPr marL="0" lvl="0" indent="0" algn="ctr" rtl="0">
                        <a:lnSpc>
                          <a:spcPct val="115000"/>
                        </a:lnSpc>
                        <a:spcBef>
                          <a:spcPts val="1200"/>
                        </a:spcBef>
                        <a:spcAft>
                          <a:spcPts val="1200"/>
                        </a:spcAft>
                        <a:buNone/>
                      </a:pPr>
                      <a:r>
                        <a:rPr lang="en-US" sz="1600"/>
                        <a:t>96.15%</a:t>
                      </a:r>
                      <a:endParaRPr sz="1600"/>
                    </a:p>
                  </a:txBody>
                  <a:tcPr marL="63500" marR="63500" marT="63500" marB="63500">
                    <a:lnT w="12650"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256575">
                <a:tc>
                  <a:txBody>
                    <a:bodyPr/>
                    <a:lstStyle/>
                    <a:p>
                      <a:pPr marL="0" lvl="0" indent="0" algn="ctr" rtl="0">
                        <a:lnSpc>
                          <a:spcPct val="115000"/>
                        </a:lnSpc>
                        <a:spcBef>
                          <a:spcPts val="1200"/>
                        </a:spcBef>
                        <a:spcAft>
                          <a:spcPts val="1200"/>
                        </a:spcAft>
                        <a:buNone/>
                      </a:pPr>
                      <a:r>
                        <a:rPr lang="en-US" sz="1600" b="1" dirty="0">
                          <a:solidFill>
                            <a:schemeClr val="tx1"/>
                          </a:solidFill>
                        </a:rPr>
                        <a:t>2</a:t>
                      </a:r>
                      <a:endParaRPr sz="1600" b="1" dirty="0">
                        <a:solidFill>
                          <a:schemeClr val="tx1"/>
                        </a:solidFill>
                      </a:endParaRPr>
                    </a:p>
                  </a:txBody>
                  <a:tcPr marL="63500" marR="63500" marT="63500" marB="63500"/>
                </a:tc>
                <a:tc>
                  <a:txBody>
                    <a:bodyPr/>
                    <a:lstStyle/>
                    <a:p>
                      <a:pPr marL="0" lvl="0" indent="0" algn="ctr" rtl="0">
                        <a:lnSpc>
                          <a:spcPct val="115000"/>
                        </a:lnSpc>
                        <a:spcBef>
                          <a:spcPts val="1200"/>
                        </a:spcBef>
                        <a:spcAft>
                          <a:spcPts val="1200"/>
                        </a:spcAft>
                        <a:buNone/>
                      </a:pPr>
                      <a:r>
                        <a:rPr lang="en-US" sz="1600" b="1" dirty="0">
                          <a:solidFill>
                            <a:schemeClr val="tx1"/>
                          </a:solidFill>
                        </a:rPr>
                        <a:t>97.22%</a:t>
                      </a:r>
                      <a:endParaRPr sz="1600" b="1" dirty="0">
                        <a:solidFill>
                          <a:schemeClr val="tx1"/>
                        </a:solidFill>
                      </a:endParaRPr>
                    </a:p>
                  </a:txBody>
                  <a:tcPr marL="63500" marR="63500" marT="63500" marB="63500"/>
                </a:tc>
                <a:tc>
                  <a:txBody>
                    <a:bodyPr/>
                    <a:lstStyle/>
                    <a:p>
                      <a:pPr marL="0" lvl="0" indent="0" algn="ctr" rtl="0">
                        <a:lnSpc>
                          <a:spcPct val="115000"/>
                        </a:lnSpc>
                        <a:spcBef>
                          <a:spcPts val="1200"/>
                        </a:spcBef>
                        <a:spcAft>
                          <a:spcPts val="1200"/>
                        </a:spcAft>
                        <a:buNone/>
                      </a:pPr>
                      <a:r>
                        <a:rPr lang="en-US" sz="1600" b="1" dirty="0">
                          <a:solidFill>
                            <a:schemeClr val="tx1"/>
                          </a:solidFill>
                        </a:rPr>
                        <a:t>96.29%</a:t>
                      </a:r>
                      <a:endParaRPr sz="1600" b="1" dirty="0">
                        <a:solidFill>
                          <a:schemeClr val="tx1"/>
                        </a:solidFill>
                      </a:endParaRPr>
                    </a:p>
                  </a:txBody>
                  <a:tcPr marL="63500" marR="63500" marT="63500" marB="63500"/>
                </a:tc>
                <a:tc>
                  <a:txBody>
                    <a:bodyPr/>
                    <a:lstStyle/>
                    <a:p>
                      <a:pPr marL="0" lvl="0" indent="0" algn="ctr" rtl="0">
                        <a:lnSpc>
                          <a:spcPct val="115000"/>
                        </a:lnSpc>
                        <a:spcBef>
                          <a:spcPts val="1200"/>
                        </a:spcBef>
                        <a:spcAft>
                          <a:spcPts val="1200"/>
                        </a:spcAft>
                        <a:buNone/>
                      </a:pPr>
                      <a:r>
                        <a:rPr lang="en-US" sz="1600" b="1" dirty="0">
                          <a:solidFill>
                            <a:schemeClr val="tx1"/>
                          </a:solidFill>
                        </a:rPr>
                        <a:t>100.00%</a:t>
                      </a:r>
                      <a:endParaRPr sz="1600" b="1" dirty="0">
                        <a:solidFill>
                          <a:schemeClr val="tx1"/>
                        </a:solidFill>
                      </a:endParaRPr>
                    </a:p>
                  </a:txBody>
                  <a:tcPr marL="63500" marR="63500" marT="63500" marB="63500"/>
                </a:tc>
                <a:tc>
                  <a:txBody>
                    <a:bodyPr/>
                    <a:lstStyle/>
                    <a:p>
                      <a:pPr marL="0" lvl="0" indent="0" algn="ctr" rtl="0">
                        <a:lnSpc>
                          <a:spcPct val="115000"/>
                        </a:lnSpc>
                        <a:spcBef>
                          <a:spcPts val="1200"/>
                        </a:spcBef>
                        <a:spcAft>
                          <a:spcPts val="1200"/>
                        </a:spcAft>
                        <a:buNone/>
                      </a:pPr>
                      <a:r>
                        <a:rPr lang="en-US" sz="1600" b="1">
                          <a:solidFill>
                            <a:schemeClr val="tx1"/>
                          </a:solidFill>
                        </a:rPr>
                        <a:t>94.80%</a:t>
                      </a:r>
                      <a:endParaRPr sz="1600" b="1">
                        <a:solidFill>
                          <a:schemeClr val="tx1"/>
                        </a:solidFill>
                      </a:endParaRPr>
                    </a:p>
                  </a:txBody>
                  <a:tcPr marL="63500" marR="63500" marT="63500" marB="63500"/>
                </a:tc>
                <a:tc>
                  <a:txBody>
                    <a:bodyPr/>
                    <a:lstStyle/>
                    <a:p>
                      <a:pPr marL="0" lvl="0" indent="0" algn="ctr" rtl="0">
                        <a:lnSpc>
                          <a:spcPct val="115000"/>
                        </a:lnSpc>
                        <a:spcBef>
                          <a:spcPts val="1200"/>
                        </a:spcBef>
                        <a:spcAft>
                          <a:spcPts val="1200"/>
                        </a:spcAft>
                        <a:buNone/>
                      </a:pPr>
                      <a:r>
                        <a:rPr lang="en-US" sz="1600" b="1" dirty="0">
                          <a:solidFill>
                            <a:schemeClr val="tx1"/>
                          </a:solidFill>
                        </a:rPr>
                        <a:t>98.11%</a:t>
                      </a:r>
                      <a:endParaRPr sz="1600" b="1" dirty="0">
                        <a:solidFill>
                          <a:schemeClr val="tx1"/>
                        </a:solidFill>
                      </a:endParaRPr>
                    </a:p>
                  </a:txBody>
                  <a:tcPr marL="63500" marR="63500" marT="63500" marB="63500"/>
                </a:tc>
                <a:extLst>
                  <a:ext uri="{0D108BD9-81ED-4DB2-BD59-A6C34878D82A}">
                    <a16:rowId xmlns:a16="http://schemas.microsoft.com/office/drawing/2014/main" val="10002"/>
                  </a:ext>
                </a:extLst>
              </a:tr>
              <a:tr h="382225">
                <a:tc>
                  <a:txBody>
                    <a:bodyPr/>
                    <a:lstStyle/>
                    <a:p>
                      <a:pPr marL="0" lvl="0" indent="0" algn="ctr" rtl="0">
                        <a:lnSpc>
                          <a:spcPct val="115000"/>
                        </a:lnSpc>
                        <a:spcBef>
                          <a:spcPts val="1200"/>
                        </a:spcBef>
                        <a:spcAft>
                          <a:spcPts val="1200"/>
                        </a:spcAft>
                        <a:buNone/>
                      </a:pPr>
                      <a:r>
                        <a:rPr lang="en-US" sz="1600" b="1"/>
                        <a:t>3</a:t>
                      </a:r>
                      <a:endParaRPr sz="1600" b="1"/>
                    </a:p>
                  </a:txBody>
                  <a:tcPr marL="63500" marR="63500" marT="63500" marB="63500"/>
                </a:tc>
                <a:tc>
                  <a:txBody>
                    <a:bodyPr/>
                    <a:lstStyle/>
                    <a:p>
                      <a:pPr marL="0" lvl="0" indent="0" algn="ctr" rtl="0">
                        <a:lnSpc>
                          <a:spcPct val="115000"/>
                        </a:lnSpc>
                        <a:spcBef>
                          <a:spcPts val="1200"/>
                        </a:spcBef>
                        <a:spcAft>
                          <a:spcPts val="1200"/>
                        </a:spcAft>
                        <a:buNone/>
                      </a:pPr>
                      <a:r>
                        <a:rPr lang="en-US" sz="1600" dirty="0"/>
                        <a:t>88.88%</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dirty="0"/>
                        <a:t>100.00%</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dirty="0"/>
                        <a:t>84.61%</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dirty="0"/>
                        <a:t>91.53%</a:t>
                      </a:r>
                      <a:endParaRPr sz="1600" dirty="0"/>
                    </a:p>
                  </a:txBody>
                  <a:tcPr marL="63500" marR="63500" marT="63500" marB="63500"/>
                </a:tc>
                <a:tc>
                  <a:txBody>
                    <a:bodyPr/>
                    <a:lstStyle/>
                    <a:p>
                      <a:pPr marL="0" lvl="0" indent="0" algn="ctr" rtl="0">
                        <a:lnSpc>
                          <a:spcPct val="115000"/>
                        </a:lnSpc>
                        <a:spcBef>
                          <a:spcPts val="1200"/>
                        </a:spcBef>
                        <a:spcAft>
                          <a:spcPts val="1200"/>
                        </a:spcAft>
                        <a:buNone/>
                      </a:pPr>
                      <a:r>
                        <a:rPr lang="en-US" sz="1600"/>
                        <a:t>91.66%</a:t>
                      </a:r>
                      <a:endParaRPr sz="1600"/>
                    </a:p>
                  </a:txBody>
                  <a:tcPr marL="63500" marR="63500" marT="63500" marB="63500"/>
                </a:tc>
                <a:extLst>
                  <a:ext uri="{0D108BD9-81ED-4DB2-BD59-A6C34878D82A}">
                    <a16:rowId xmlns:a16="http://schemas.microsoft.com/office/drawing/2014/main" val="10003"/>
                  </a:ext>
                </a:extLst>
              </a:tr>
              <a:tr h="382225">
                <a:tc>
                  <a:txBody>
                    <a:bodyPr/>
                    <a:lstStyle/>
                    <a:p>
                      <a:pPr marL="0" lvl="0" indent="0" algn="ctr" rtl="0">
                        <a:lnSpc>
                          <a:spcPct val="115000"/>
                        </a:lnSpc>
                        <a:spcBef>
                          <a:spcPts val="1200"/>
                        </a:spcBef>
                        <a:spcAft>
                          <a:spcPts val="1200"/>
                        </a:spcAft>
                        <a:buNone/>
                      </a:pPr>
                      <a:r>
                        <a:rPr lang="en-US" sz="1600" b="1"/>
                        <a:t>4</a:t>
                      </a:r>
                      <a:endParaRPr sz="1600" b="1"/>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a:t>94.44%</a:t>
                      </a:r>
                      <a:endParaRPr sz="160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96.15%</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96.15%</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92.88%</a:t>
                      </a:r>
                      <a:endParaRPr sz="1600" dirty="0"/>
                    </a:p>
                  </a:txBody>
                  <a:tcPr marL="63500" marR="63500" marT="63500" marB="63500">
                    <a:lnB w="12650" cap="flat" cmpd="sng">
                      <a:solidFill>
                        <a:srgbClr val="000000"/>
                      </a:solidFill>
                      <a:prstDash val="solid"/>
                      <a:round/>
                      <a:headEnd type="none" w="sm" len="sm"/>
                      <a:tailEnd type="none" w="sm" len="sm"/>
                    </a:lnB>
                  </a:tcPr>
                </a:tc>
                <a:tc>
                  <a:txBody>
                    <a:bodyPr/>
                    <a:lstStyle/>
                    <a:p>
                      <a:pPr marL="0" lvl="0" indent="0" algn="ctr" rtl="0">
                        <a:lnSpc>
                          <a:spcPct val="115000"/>
                        </a:lnSpc>
                        <a:spcBef>
                          <a:spcPts val="1200"/>
                        </a:spcBef>
                        <a:spcAft>
                          <a:spcPts val="1200"/>
                        </a:spcAft>
                        <a:buNone/>
                      </a:pPr>
                      <a:r>
                        <a:rPr lang="en-US" sz="1600" dirty="0"/>
                        <a:t>96.15%</a:t>
                      </a:r>
                      <a:endParaRPr sz="1600" dirty="0"/>
                    </a:p>
                  </a:txBody>
                  <a:tcPr marL="63500" marR="63500" marT="63500" marB="63500">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 name="Slide Number Placeholder 2">
            <a:extLst>
              <a:ext uri="{FF2B5EF4-FFF2-40B4-BE49-F238E27FC236}">
                <a16:creationId xmlns:a16="http://schemas.microsoft.com/office/drawing/2014/main" id="{622E4621-18B9-9D7C-8927-9027B2A3B9FC}"/>
              </a:ext>
            </a:extLst>
          </p:cNvPr>
          <p:cNvSpPr>
            <a:spLocks noGrp="1"/>
          </p:cNvSpPr>
          <p:nvPr>
            <p:ph type="sldNum" sz="quarter" idx="12"/>
          </p:nvPr>
        </p:nvSpPr>
        <p:spPr/>
        <p:txBody>
          <a:bodyPr/>
          <a:lstStyle/>
          <a:p>
            <a:fld id="{E66AAF0B-46BA-48B4-AC2E-27BC131D2FAC}" type="slidenum">
              <a:rPr lang="en-IN" smtClean="0"/>
              <a:t>11</a:t>
            </a:fld>
            <a:endParaRPr lang="en-IN"/>
          </a:p>
        </p:txBody>
      </p:sp>
      <p:sp>
        <p:nvSpPr>
          <p:cNvPr id="4" name="Footer Placeholder 1">
            <a:extLst>
              <a:ext uri="{FF2B5EF4-FFF2-40B4-BE49-F238E27FC236}">
                <a16:creationId xmlns:a16="http://schemas.microsoft.com/office/drawing/2014/main" id="{8B314D9A-8DA1-0178-12B8-1D054D507DA3}"/>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g10726b74125_0_104"/>
          <p:cNvSpPr txBox="1"/>
          <p:nvPr/>
        </p:nvSpPr>
        <p:spPr>
          <a:xfrm>
            <a:off x="916947" y="749575"/>
            <a:ext cx="73578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Results and Analysis</a:t>
            </a:r>
            <a:endParaRPr sz="4400" u="sng" dirty="0">
              <a:solidFill>
                <a:schemeClr val="dk1"/>
              </a:solidFill>
              <a:latin typeface="Calibri"/>
              <a:ea typeface="Calibri"/>
              <a:cs typeface="Calibri"/>
              <a:sym typeface="Calibri"/>
            </a:endParaRPr>
          </a:p>
        </p:txBody>
      </p:sp>
      <p:sp>
        <p:nvSpPr>
          <p:cNvPr id="132" name="Google Shape;132;g10726b74125_0_104"/>
          <p:cNvSpPr txBox="1"/>
          <p:nvPr/>
        </p:nvSpPr>
        <p:spPr>
          <a:xfrm>
            <a:off x="1916202" y="5873726"/>
            <a:ext cx="7887365" cy="289779"/>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1200"/>
              </a:spcBef>
              <a:spcAft>
                <a:spcPts val="0"/>
              </a:spcAft>
              <a:buClr>
                <a:schemeClr val="dk1"/>
              </a:buClr>
              <a:buSzPts val="1100"/>
              <a:buFont typeface="Arial"/>
              <a:buNone/>
            </a:pPr>
            <a:r>
              <a:rPr lang="en-US" sz="1800" dirty="0">
                <a:solidFill>
                  <a:schemeClr val="dk1"/>
                </a:solidFill>
                <a:latin typeface="Calibri"/>
                <a:ea typeface="Calibri"/>
                <a:cs typeface="Calibri"/>
                <a:sym typeface="Calibri"/>
              </a:rPr>
              <a:t>Fig. 2.   Average Performance Measures for different numbers of filters</a:t>
            </a:r>
          </a:p>
        </p:txBody>
      </p:sp>
      <p:pic>
        <p:nvPicPr>
          <p:cNvPr id="133" name="Google Shape;133;g10726b74125_0_104"/>
          <p:cNvPicPr preferRelativeResize="0"/>
          <p:nvPr/>
        </p:nvPicPr>
        <p:blipFill>
          <a:blip r:embed="rId3">
            <a:alphaModFix/>
          </a:blip>
          <a:stretch>
            <a:fillRect/>
          </a:stretch>
        </p:blipFill>
        <p:spPr>
          <a:xfrm>
            <a:off x="2152390" y="1952697"/>
            <a:ext cx="7357800" cy="3885125"/>
          </a:xfrm>
          <a:prstGeom prst="rect">
            <a:avLst/>
          </a:prstGeom>
          <a:noFill/>
          <a:ln>
            <a:noFill/>
          </a:ln>
        </p:spPr>
      </p:pic>
      <p:sp>
        <p:nvSpPr>
          <p:cNvPr id="3" name="Slide Number Placeholder 2">
            <a:extLst>
              <a:ext uri="{FF2B5EF4-FFF2-40B4-BE49-F238E27FC236}">
                <a16:creationId xmlns:a16="http://schemas.microsoft.com/office/drawing/2014/main" id="{55AA9800-934E-72F9-48E3-DFAB33378711}"/>
              </a:ext>
            </a:extLst>
          </p:cNvPr>
          <p:cNvSpPr>
            <a:spLocks noGrp="1"/>
          </p:cNvSpPr>
          <p:nvPr>
            <p:ph type="sldNum" sz="quarter" idx="12"/>
          </p:nvPr>
        </p:nvSpPr>
        <p:spPr/>
        <p:txBody>
          <a:bodyPr/>
          <a:lstStyle/>
          <a:p>
            <a:fld id="{E66AAF0B-46BA-48B4-AC2E-27BC131D2FAC}" type="slidenum">
              <a:rPr lang="en-IN" smtClean="0"/>
              <a:t>12</a:t>
            </a:fld>
            <a:endParaRPr lang="en-IN"/>
          </a:p>
        </p:txBody>
      </p:sp>
      <p:sp>
        <p:nvSpPr>
          <p:cNvPr id="4" name="Footer Placeholder 1">
            <a:extLst>
              <a:ext uri="{FF2B5EF4-FFF2-40B4-BE49-F238E27FC236}">
                <a16:creationId xmlns:a16="http://schemas.microsoft.com/office/drawing/2014/main" id="{8A1E4C13-7085-2651-121F-8E3A342AE481}"/>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g10726b74125_0_117"/>
          <p:cNvSpPr txBox="1"/>
          <p:nvPr/>
        </p:nvSpPr>
        <p:spPr>
          <a:xfrm>
            <a:off x="916947" y="749575"/>
            <a:ext cx="73578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Conclusion and Future Scope</a:t>
            </a:r>
            <a:endParaRPr sz="4400" u="sng" dirty="0">
              <a:solidFill>
                <a:schemeClr val="dk1"/>
              </a:solidFill>
              <a:latin typeface="Calibri"/>
              <a:ea typeface="Calibri"/>
              <a:cs typeface="Calibri"/>
              <a:sym typeface="Calibri"/>
            </a:endParaRPr>
          </a:p>
        </p:txBody>
      </p:sp>
      <p:sp>
        <p:nvSpPr>
          <p:cNvPr id="141" name="Google Shape;141;g10726b74125_0_117"/>
          <p:cNvSpPr txBox="1"/>
          <p:nvPr/>
        </p:nvSpPr>
        <p:spPr>
          <a:xfrm>
            <a:off x="481070" y="1832986"/>
            <a:ext cx="11106900" cy="4635179"/>
          </a:xfrm>
          <a:prstGeom prst="rect">
            <a:avLst/>
          </a:prstGeom>
          <a:noFill/>
          <a:ln>
            <a:noFill/>
          </a:ln>
        </p:spPr>
        <p:txBody>
          <a:bodyPr spcFirstLastPara="1" wrap="square" lIns="91425" tIns="91425" rIns="91425" bIns="91425" anchor="ctr" anchorCtr="0">
            <a:noAutofit/>
          </a:bodyPr>
          <a:lstStyle/>
          <a:p>
            <a:pPr marL="457200" lvl="0" indent="-349250" algn="just" rtl="0">
              <a:lnSpc>
                <a:spcPct val="115000"/>
              </a:lnSpc>
              <a:spcBef>
                <a:spcPts val="120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In this study, a single convolution layer based 2D-CNN architecture is used to classify total 36 subjects into Good counter and Bad counter based on the EEG signals recorded during mental task. </a:t>
            </a:r>
          </a:p>
          <a:p>
            <a:pPr marL="457200" lvl="0" indent="-349250" algn="just" rtl="0">
              <a:lnSpc>
                <a:spcPct val="115000"/>
              </a:lnSpc>
              <a:spcBef>
                <a:spcPts val="1200"/>
              </a:spcBef>
              <a:spcAft>
                <a:spcPts val="0"/>
              </a:spcAft>
              <a:buClr>
                <a:schemeClr val="dk1"/>
              </a:buClr>
              <a:buSzPts val="1900"/>
              <a:buFont typeface="Calibri"/>
              <a:buChar char="●"/>
            </a:pPr>
            <a:endParaRPr sz="1900" dirty="0">
              <a:solidFill>
                <a:schemeClr val="dk1"/>
              </a:solidFill>
              <a:latin typeface="Calibri"/>
              <a:ea typeface="Calibri"/>
              <a:cs typeface="Calibri"/>
              <a:sym typeface="Calibri"/>
            </a:endParaRPr>
          </a:p>
          <a:p>
            <a:pPr marL="457200" lvl="0" indent="-349250" algn="just" rtl="0">
              <a:lnSpc>
                <a:spcPct val="115000"/>
              </a:lnSpc>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The various parameters of CNN like no. of filters, kernel size, and stride length are varied to find the optimum architecture which gives the best performance. </a:t>
            </a:r>
          </a:p>
          <a:p>
            <a:pPr marL="457200" lvl="0" indent="-349250" algn="just" rtl="0">
              <a:lnSpc>
                <a:spcPct val="115000"/>
              </a:lnSpc>
              <a:spcBef>
                <a:spcPts val="0"/>
              </a:spcBef>
              <a:spcAft>
                <a:spcPts val="0"/>
              </a:spcAft>
              <a:buClr>
                <a:schemeClr val="dk1"/>
              </a:buClr>
              <a:buSzPts val="1900"/>
              <a:buFont typeface="Calibri"/>
              <a:buChar char="●"/>
            </a:pPr>
            <a:endParaRPr sz="1900" dirty="0">
              <a:solidFill>
                <a:schemeClr val="dk1"/>
              </a:solidFill>
              <a:latin typeface="Calibri"/>
              <a:ea typeface="Calibri"/>
              <a:cs typeface="Calibri"/>
              <a:sym typeface="Calibri"/>
            </a:endParaRPr>
          </a:p>
          <a:p>
            <a:pPr marL="457200" lvl="0" indent="-349250" algn="just" rtl="0">
              <a:lnSpc>
                <a:spcPct val="115000"/>
              </a:lnSpc>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The best accuracy of 97.22% is achieved for kernel size 3, no. of filters 16, and stride size 2 when using hold-out validation. The same architecture when used with leave-one-subject-out validation gives accuracy of 94.44%.</a:t>
            </a:r>
          </a:p>
          <a:p>
            <a:pPr marL="457200" lvl="0" indent="-349250" algn="just" rtl="0">
              <a:lnSpc>
                <a:spcPct val="115000"/>
              </a:lnSpc>
              <a:spcBef>
                <a:spcPts val="0"/>
              </a:spcBef>
              <a:spcAft>
                <a:spcPts val="0"/>
              </a:spcAft>
              <a:buClr>
                <a:schemeClr val="dk1"/>
              </a:buClr>
              <a:buSzPts val="1900"/>
              <a:buFont typeface="Calibri"/>
              <a:buChar char="●"/>
            </a:pPr>
            <a:endParaRPr sz="1900" dirty="0">
              <a:solidFill>
                <a:schemeClr val="dk1"/>
              </a:solidFill>
              <a:latin typeface="Calibri"/>
              <a:ea typeface="Calibri"/>
              <a:cs typeface="Calibri"/>
              <a:sym typeface="Calibri"/>
            </a:endParaRPr>
          </a:p>
          <a:p>
            <a:pPr marL="457200" lvl="0" indent="-349250" algn="just" rtl="0">
              <a:lnSpc>
                <a:spcPct val="115000"/>
              </a:lnSpc>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In future this work will be extended using data augmentation techniques for generating new data samples in order to make number of samples balanced in both the classes. </a:t>
            </a:r>
            <a:endParaRPr sz="1900" dirty="0">
              <a:solidFill>
                <a:schemeClr val="dk1"/>
              </a:solidFill>
              <a:latin typeface="Calibri"/>
              <a:ea typeface="Calibri"/>
              <a:cs typeface="Calibri"/>
              <a:sym typeface="Calibri"/>
            </a:endParaRPr>
          </a:p>
          <a:p>
            <a:pPr marL="0" lvl="0" indent="0" algn="just" rtl="0">
              <a:lnSpc>
                <a:spcPct val="115000"/>
              </a:lnSpc>
              <a:spcBef>
                <a:spcPts val="1200"/>
              </a:spcBef>
              <a:spcAft>
                <a:spcPts val="0"/>
              </a:spcAft>
              <a:buNone/>
            </a:pPr>
            <a:endParaRPr sz="2000" b="1" dirty="0">
              <a:solidFill>
                <a:schemeClr val="dk1"/>
              </a:solidFill>
              <a:latin typeface="Calibri"/>
              <a:ea typeface="Calibri"/>
              <a:cs typeface="Calibri"/>
              <a:sym typeface="Calibri"/>
            </a:endParaRPr>
          </a:p>
          <a:p>
            <a:pPr marL="0" lvl="0" indent="0" algn="just" rtl="0">
              <a:lnSpc>
                <a:spcPct val="115000"/>
              </a:lnSpc>
              <a:spcBef>
                <a:spcPts val="1200"/>
              </a:spcBef>
              <a:spcAft>
                <a:spcPts val="1200"/>
              </a:spcAft>
              <a:buNone/>
            </a:pPr>
            <a:endParaRPr sz="2000" b="1" dirty="0">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084D71E7-5464-AB1B-367A-C51C2614A084}"/>
              </a:ext>
            </a:extLst>
          </p:cNvPr>
          <p:cNvSpPr>
            <a:spLocks noGrp="1"/>
          </p:cNvSpPr>
          <p:nvPr>
            <p:ph type="sldNum" sz="quarter" idx="12"/>
          </p:nvPr>
        </p:nvSpPr>
        <p:spPr/>
        <p:txBody>
          <a:bodyPr/>
          <a:lstStyle/>
          <a:p>
            <a:fld id="{E66AAF0B-46BA-48B4-AC2E-27BC131D2FAC}" type="slidenum">
              <a:rPr lang="en-IN" smtClean="0"/>
              <a:t>13</a:t>
            </a:fld>
            <a:endParaRPr lang="en-IN"/>
          </a:p>
        </p:txBody>
      </p:sp>
      <p:sp>
        <p:nvSpPr>
          <p:cNvPr id="4" name="Footer Placeholder 1">
            <a:extLst>
              <a:ext uri="{FF2B5EF4-FFF2-40B4-BE49-F238E27FC236}">
                <a16:creationId xmlns:a16="http://schemas.microsoft.com/office/drawing/2014/main" id="{3C051669-D2B6-C69E-1976-0031D065B39A}"/>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g1071550cb75_1_80"/>
          <p:cNvSpPr txBox="1"/>
          <p:nvPr/>
        </p:nvSpPr>
        <p:spPr>
          <a:xfrm>
            <a:off x="916947" y="749575"/>
            <a:ext cx="7357800" cy="585000"/>
          </a:xfrm>
          <a:prstGeom prst="rect">
            <a:avLst/>
          </a:prstGeom>
          <a:noFill/>
          <a:ln>
            <a:noFill/>
          </a:ln>
        </p:spPr>
        <p:txBody>
          <a:bodyPr spcFirstLastPara="1" wrap="square" lIns="0" tIns="28600" rIns="0" bIns="0" anchor="t" anchorCtr="0">
            <a:noAutofit/>
          </a:bodyPr>
          <a:lstStyle/>
          <a:p>
            <a:pPr marL="12700" marR="0" lvl="0" indent="0" algn="l" rtl="0">
              <a:lnSpc>
                <a:spcPct val="102386"/>
              </a:lnSpc>
              <a:spcBef>
                <a:spcPts val="0"/>
              </a:spcBef>
              <a:spcAft>
                <a:spcPts val="0"/>
              </a:spcAft>
              <a:buNone/>
            </a:pPr>
            <a:r>
              <a:rPr lang="en-US" sz="4400" u="sng" dirty="0">
                <a:solidFill>
                  <a:srgbClr val="C00000"/>
                </a:solidFill>
                <a:latin typeface="Calibri"/>
                <a:ea typeface="Calibri"/>
                <a:cs typeface="Calibri"/>
                <a:sym typeface="Calibri"/>
              </a:rPr>
              <a:t>References</a:t>
            </a:r>
            <a:endParaRPr sz="4400" u="sng" dirty="0">
              <a:solidFill>
                <a:schemeClr val="dk1"/>
              </a:solidFill>
              <a:latin typeface="Calibri"/>
              <a:ea typeface="Calibri"/>
              <a:cs typeface="Calibri"/>
              <a:sym typeface="Calibri"/>
            </a:endParaRPr>
          </a:p>
        </p:txBody>
      </p:sp>
      <p:sp>
        <p:nvSpPr>
          <p:cNvPr id="148" name="Google Shape;148;g1071550cb75_1_80"/>
          <p:cNvSpPr txBox="1"/>
          <p:nvPr/>
        </p:nvSpPr>
        <p:spPr>
          <a:xfrm>
            <a:off x="574550" y="1593750"/>
            <a:ext cx="10879800" cy="4787400"/>
          </a:xfrm>
          <a:prstGeom prst="rect">
            <a:avLst/>
          </a:prstGeom>
          <a:noFill/>
          <a:ln>
            <a:noFill/>
          </a:ln>
        </p:spPr>
        <p:txBody>
          <a:bodyPr spcFirstLastPara="1" wrap="square" lIns="0" tIns="20275" rIns="0" bIns="0" anchor="t" anchorCtr="0">
            <a:noAutofit/>
          </a:bodyPr>
          <a:lstStyle/>
          <a:p>
            <a:pPr marL="0" lvl="0" indent="-76200" algn="just" rtl="0">
              <a:lnSpc>
                <a:spcPct val="115000"/>
              </a:lnSpc>
              <a:spcBef>
                <a:spcPts val="120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1. </a:t>
            </a:r>
            <a:r>
              <a:rPr lang="en-US" sz="2000" dirty="0" err="1">
                <a:solidFill>
                  <a:schemeClr val="dk1"/>
                </a:solidFill>
                <a:latin typeface="Calibri"/>
                <a:ea typeface="Calibri"/>
                <a:cs typeface="Calibri"/>
                <a:sym typeface="Calibri"/>
              </a:rPr>
              <a:t>Gevins</a:t>
            </a:r>
            <a:r>
              <a:rPr lang="en-US" sz="2000" dirty="0">
                <a:solidFill>
                  <a:schemeClr val="dk1"/>
                </a:solidFill>
                <a:latin typeface="Calibri"/>
                <a:ea typeface="Calibri"/>
                <a:cs typeface="Calibri"/>
                <a:sym typeface="Calibri"/>
              </a:rPr>
              <a:t>, A., 1997. High-resolution EEG mapping of cortical activation related to working memory: effects of task difficulty, type of processing, and practice. Cerebral Cortex, 7(4), pp.374-385.</a:t>
            </a:r>
            <a:endParaRPr sz="2000" dirty="0">
              <a:solidFill>
                <a:schemeClr val="dk1"/>
              </a:solidFill>
              <a:latin typeface="Calibri"/>
              <a:ea typeface="Calibri"/>
              <a:cs typeface="Calibri"/>
              <a:sym typeface="Calibri"/>
            </a:endParaRPr>
          </a:p>
          <a:p>
            <a:pPr marL="0" lvl="0" indent="-76200" algn="just" rtl="0">
              <a:lnSpc>
                <a:spcPct val="115000"/>
              </a:lnSpc>
              <a:spcBef>
                <a:spcPts val="120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2. </a:t>
            </a:r>
            <a:r>
              <a:rPr lang="en-US" sz="2000" dirty="0" err="1">
                <a:solidFill>
                  <a:schemeClr val="dk1"/>
                </a:solidFill>
                <a:latin typeface="Calibri"/>
                <a:ea typeface="Calibri"/>
                <a:cs typeface="Calibri"/>
                <a:sym typeface="Calibri"/>
              </a:rPr>
              <a:t>Plechawska-Wójcik</a:t>
            </a:r>
            <a:r>
              <a:rPr lang="en-US" sz="2000" dirty="0">
                <a:solidFill>
                  <a:schemeClr val="dk1"/>
                </a:solidFill>
                <a:latin typeface="Calibri"/>
                <a:ea typeface="Calibri"/>
                <a:cs typeface="Calibri"/>
                <a:sym typeface="Calibri"/>
              </a:rPr>
              <a:t>, M., </a:t>
            </a:r>
            <a:r>
              <a:rPr lang="en-US" sz="2000" dirty="0" err="1">
                <a:solidFill>
                  <a:schemeClr val="dk1"/>
                </a:solidFill>
                <a:latin typeface="Calibri"/>
                <a:ea typeface="Calibri"/>
                <a:cs typeface="Calibri"/>
                <a:sym typeface="Calibri"/>
              </a:rPr>
              <a:t>Tokovarov</a:t>
            </a:r>
            <a:r>
              <a:rPr lang="en-US" sz="2000" dirty="0">
                <a:solidFill>
                  <a:schemeClr val="dk1"/>
                </a:solidFill>
                <a:latin typeface="Calibri"/>
                <a:ea typeface="Calibri"/>
                <a:cs typeface="Calibri"/>
                <a:sym typeface="Calibri"/>
              </a:rPr>
              <a:t>, M., </a:t>
            </a:r>
            <a:r>
              <a:rPr lang="en-US" sz="2000" dirty="0" err="1">
                <a:solidFill>
                  <a:schemeClr val="dk1"/>
                </a:solidFill>
                <a:latin typeface="Calibri"/>
                <a:ea typeface="Calibri"/>
                <a:cs typeface="Calibri"/>
                <a:sym typeface="Calibri"/>
              </a:rPr>
              <a:t>Kaczorowska</a:t>
            </a:r>
            <a:r>
              <a:rPr lang="en-US" sz="2000" dirty="0">
                <a:solidFill>
                  <a:schemeClr val="dk1"/>
                </a:solidFill>
                <a:latin typeface="Calibri"/>
                <a:ea typeface="Calibri"/>
                <a:cs typeface="Calibri"/>
                <a:sym typeface="Calibri"/>
              </a:rPr>
              <a:t>, M. and </a:t>
            </a:r>
            <a:r>
              <a:rPr lang="en-US" sz="2000" dirty="0" err="1">
                <a:solidFill>
                  <a:schemeClr val="dk1"/>
                </a:solidFill>
                <a:latin typeface="Calibri"/>
                <a:ea typeface="Calibri"/>
                <a:cs typeface="Calibri"/>
                <a:sym typeface="Calibri"/>
              </a:rPr>
              <a:t>Zapała</a:t>
            </a:r>
            <a:r>
              <a:rPr lang="en-US" sz="2000" dirty="0">
                <a:solidFill>
                  <a:schemeClr val="dk1"/>
                </a:solidFill>
                <a:latin typeface="Calibri"/>
                <a:ea typeface="Calibri"/>
                <a:cs typeface="Calibri"/>
                <a:sym typeface="Calibri"/>
              </a:rPr>
              <a:t>, D., 2019. A </a:t>
            </a:r>
            <a:r>
              <a:rPr lang="en-US" sz="2000" dirty="0" err="1">
                <a:solidFill>
                  <a:schemeClr val="dk1"/>
                </a:solidFill>
                <a:latin typeface="Calibri"/>
                <a:ea typeface="Calibri"/>
                <a:cs typeface="Calibri"/>
                <a:sym typeface="Calibri"/>
              </a:rPr>
              <a:t>ThreeClass</a:t>
            </a:r>
            <a:r>
              <a:rPr lang="en-US" sz="2000" dirty="0">
                <a:solidFill>
                  <a:schemeClr val="dk1"/>
                </a:solidFill>
                <a:latin typeface="Calibri"/>
                <a:ea typeface="Calibri"/>
                <a:cs typeface="Calibri"/>
                <a:sym typeface="Calibri"/>
              </a:rPr>
              <a:t> Classification of Cognitive Workload Based on EEG Spectral Data. Applied Sciences, 9(24), p.5340.</a:t>
            </a:r>
            <a:endParaRPr sz="2000" dirty="0">
              <a:solidFill>
                <a:schemeClr val="dk1"/>
              </a:solidFill>
              <a:latin typeface="Calibri"/>
              <a:ea typeface="Calibri"/>
              <a:cs typeface="Calibri"/>
              <a:sym typeface="Calibri"/>
            </a:endParaRPr>
          </a:p>
          <a:p>
            <a:pPr marL="0" lvl="0" indent="-76200" algn="just" rtl="0">
              <a:lnSpc>
                <a:spcPct val="115000"/>
              </a:lnSpc>
              <a:spcBef>
                <a:spcPts val="120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3. </a:t>
            </a:r>
            <a:r>
              <a:rPr lang="en-US" sz="2000" dirty="0" err="1">
                <a:solidFill>
                  <a:schemeClr val="dk1"/>
                </a:solidFill>
                <a:latin typeface="Calibri"/>
                <a:ea typeface="Calibri"/>
                <a:cs typeface="Calibri"/>
                <a:sym typeface="Calibri"/>
              </a:rPr>
              <a:t>Paas</a:t>
            </a:r>
            <a:r>
              <a:rPr lang="en-US" sz="2000" dirty="0">
                <a:solidFill>
                  <a:schemeClr val="dk1"/>
                </a:solidFill>
                <a:latin typeface="Calibri"/>
                <a:ea typeface="Calibri"/>
                <a:cs typeface="Calibri"/>
                <a:sym typeface="Calibri"/>
              </a:rPr>
              <a:t>, F., </a:t>
            </a:r>
            <a:r>
              <a:rPr lang="en-US" sz="2000" dirty="0" err="1">
                <a:solidFill>
                  <a:schemeClr val="dk1"/>
                </a:solidFill>
                <a:latin typeface="Calibri"/>
                <a:ea typeface="Calibri"/>
                <a:cs typeface="Calibri"/>
                <a:sym typeface="Calibri"/>
              </a:rPr>
              <a:t>Tuovinen</a:t>
            </a:r>
            <a:r>
              <a:rPr lang="en-US" sz="2000" dirty="0">
                <a:solidFill>
                  <a:schemeClr val="dk1"/>
                </a:solidFill>
                <a:latin typeface="Calibri"/>
                <a:ea typeface="Calibri"/>
                <a:cs typeface="Calibri"/>
                <a:sym typeface="Calibri"/>
              </a:rPr>
              <a:t>, J., </a:t>
            </a:r>
            <a:r>
              <a:rPr lang="en-US" sz="2000" dirty="0" err="1">
                <a:solidFill>
                  <a:schemeClr val="dk1"/>
                </a:solidFill>
                <a:latin typeface="Calibri"/>
                <a:ea typeface="Calibri"/>
                <a:cs typeface="Calibri"/>
                <a:sym typeface="Calibri"/>
              </a:rPr>
              <a:t>Tabbers</a:t>
            </a:r>
            <a:r>
              <a:rPr lang="en-US" sz="2000" dirty="0">
                <a:solidFill>
                  <a:schemeClr val="dk1"/>
                </a:solidFill>
                <a:latin typeface="Calibri"/>
                <a:ea typeface="Calibri"/>
                <a:cs typeface="Calibri"/>
                <a:sym typeface="Calibri"/>
              </a:rPr>
              <a:t>, H., &amp; Van </a:t>
            </a:r>
            <a:r>
              <a:rPr lang="en-US" sz="2000" dirty="0" err="1">
                <a:solidFill>
                  <a:schemeClr val="dk1"/>
                </a:solidFill>
                <a:latin typeface="Calibri"/>
                <a:ea typeface="Calibri"/>
                <a:cs typeface="Calibri"/>
                <a:sym typeface="Calibri"/>
              </a:rPr>
              <a:t>Gerven</a:t>
            </a:r>
            <a:r>
              <a:rPr lang="en-US" sz="2000" dirty="0">
                <a:solidFill>
                  <a:schemeClr val="dk1"/>
                </a:solidFill>
                <a:latin typeface="Calibri"/>
                <a:ea typeface="Calibri"/>
                <a:cs typeface="Calibri"/>
                <a:sym typeface="Calibri"/>
              </a:rPr>
              <a:t>, P. W. M., 2003, Cognitive load measurement as a means to advance cognitive load theory. Educational Psychologist, 38, 63– 72.</a:t>
            </a:r>
            <a:endParaRPr sz="2000" dirty="0">
              <a:solidFill>
                <a:schemeClr val="dk1"/>
              </a:solidFill>
              <a:latin typeface="Calibri"/>
              <a:ea typeface="Calibri"/>
              <a:cs typeface="Calibri"/>
              <a:sym typeface="Calibri"/>
            </a:endParaRPr>
          </a:p>
          <a:p>
            <a:pPr marL="0" lvl="0" indent="-76200" algn="just" rtl="0">
              <a:lnSpc>
                <a:spcPct val="115000"/>
              </a:lnSpc>
              <a:spcBef>
                <a:spcPts val="120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4. </a:t>
            </a:r>
            <a:r>
              <a:rPr lang="en-US" sz="2000" dirty="0" err="1">
                <a:solidFill>
                  <a:schemeClr val="dk1"/>
                </a:solidFill>
                <a:latin typeface="Calibri"/>
                <a:ea typeface="Calibri"/>
                <a:cs typeface="Calibri"/>
                <a:sym typeface="Calibri"/>
              </a:rPr>
              <a:t>Antonenko</a:t>
            </a:r>
            <a:r>
              <a:rPr lang="en-US" sz="2000" dirty="0">
                <a:solidFill>
                  <a:schemeClr val="dk1"/>
                </a:solidFill>
                <a:latin typeface="Calibri"/>
                <a:ea typeface="Calibri"/>
                <a:cs typeface="Calibri"/>
                <a:sym typeface="Calibri"/>
              </a:rPr>
              <a:t>, P., </a:t>
            </a:r>
            <a:r>
              <a:rPr lang="en-US" sz="2000" dirty="0" err="1">
                <a:solidFill>
                  <a:schemeClr val="dk1"/>
                </a:solidFill>
                <a:latin typeface="Calibri"/>
                <a:ea typeface="Calibri"/>
                <a:cs typeface="Calibri"/>
                <a:sym typeface="Calibri"/>
              </a:rPr>
              <a:t>Paas</a:t>
            </a:r>
            <a:r>
              <a:rPr lang="en-US" sz="2000" dirty="0">
                <a:solidFill>
                  <a:schemeClr val="dk1"/>
                </a:solidFill>
                <a:latin typeface="Calibri"/>
                <a:ea typeface="Calibri"/>
                <a:cs typeface="Calibri"/>
                <a:sym typeface="Calibri"/>
              </a:rPr>
              <a:t>, F., </a:t>
            </a:r>
            <a:r>
              <a:rPr lang="en-US" sz="2000" dirty="0" err="1">
                <a:solidFill>
                  <a:schemeClr val="dk1"/>
                </a:solidFill>
                <a:latin typeface="Calibri"/>
                <a:ea typeface="Calibri"/>
                <a:cs typeface="Calibri"/>
                <a:sym typeface="Calibri"/>
              </a:rPr>
              <a:t>Grabner</a:t>
            </a:r>
            <a:r>
              <a:rPr lang="en-US" sz="2000" dirty="0">
                <a:solidFill>
                  <a:schemeClr val="dk1"/>
                </a:solidFill>
                <a:latin typeface="Calibri"/>
                <a:ea typeface="Calibri"/>
                <a:cs typeface="Calibri"/>
                <a:sym typeface="Calibri"/>
              </a:rPr>
              <a:t>, R. et al., 2010, Using Electroencephalography to Measure Cognitive Load. </a:t>
            </a:r>
            <a:r>
              <a:rPr lang="en-US" sz="2000" dirty="0" err="1">
                <a:solidFill>
                  <a:schemeClr val="dk1"/>
                </a:solidFill>
                <a:latin typeface="Calibri"/>
                <a:ea typeface="Calibri"/>
                <a:cs typeface="Calibri"/>
                <a:sym typeface="Calibri"/>
              </a:rPr>
              <a:t>EducPsychol</a:t>
            </a:r>
            <a:r>
              <a:rPr lang="en-US" sz="2000" dirty="0">
                <a:solidFill>
                  <a:schemeClr val="dk1"/>
                </a:solidFill>
                <a:latin typeface="Calibri"/>
                <a:ea typeface="Calibri"/>
                <a:cs typeface="Calibri"/>
                <a:sym typeface="Calibri"/>
              </a:rPr>
              <a:t> Rev 22, 425–438.</a:t>
            </a:r>
            <a:endParaRPr sz="2000" dirty="0">
              <a:solidFill>
                <a:schemeClr val="dk1"/>
              </a:solidFill>
              <a:latin typeface="Calibri"/>
              <a:ea typeface="Calibri"/>
              <a:cs typeface="Calibri"/>
              <a:sym typeface="Calibri"/>
            </a:endParaRPr>
          </a:p>
          <a:p>
            <a:pPr marL="0" lvl="0" indent="-76200" algn="just" rtl="0">
              <a:lnSpc>
                <a:spcPct val="115000"/>
              </a:lnSpc>
              <a:spcBef>
                <a:spcPts val="1200"/>
              </a:spcBef>
              <a:spcAft>
                <a:spcPts val="1200"/>
              </a:spcAft>
              <a:buNone/>
            </a:pPr>
            <a:r>
              <a:rPr lang="en-US" sz="2000" dirty="0">
                <a:solidFill>
                  <a:schemeClr val="dk1"/>
                </a:solidFill>
                <a:latin typeface="Calibri"/>
                <a:ea typeface="Calibri"/>
                <a:cs typeface="Calibri"/>
                <a:sym typeface="Calibri"/>
              </a:rPr>
              <a:t>5. D. Hossain et al.,2019, Cognitive Load Measurement Using Galvanic Skin Response for Listening Tasks, 2019 4th International Conference on Electrical Information and Communication Technology (EICT), Khulna, Bangladesh, pp. 1-4.</a:t>
            </a:r>
            <a:endParaRPr sz="2000" dirty="0">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1A1496B3-D124-A8F6-33BF-2F2AD0A2DBCF}"/>
              </a:ext>
            </a:extLst>
          </p:cNvPr>
          <p:cNvSpPr>
            <a:spLocks noGrp="1"/>
          </p:cNvSpPr>
          <p:nvPr>
            <p:ph type="sldNum" sz="quarter" idx="12"/>
          </p:nvPr>
        </p:nvSpPr>
        <p:spPr/>
        <p:txBody>
          <a:bodyPr/>
          <a:lstStyle/>
          <a:p>
            <a:fld id="{E66AAF0B-46BA-48B4-AC2E-27BC131D2FAC}" type="slidenum">
              <a:rPr lang="en-IN" smtClean="0"/>
              <a:t>14</a:t>
            </a:fld>
            <a:endParaRPr lang="en-IN"/>
          </a:p>
        </p:txBody>
      </p:sp>
      <p:sp>
        <p:nvSpPr>
          <p:cNvPr id="4" name="Footer Placeholder 1">
            <a:extLst>
              <a:ext uri="{FF2B5EF4-FFF2-40B4-BE49-F238E27FC236}">
                <a16:creationId xmlns:a16="http://schemas.microsoft.com/office/drawing/2014/main" id="{1D81577B-EDCB-30C9-AA49-2BA663AE46FB}"/>
              </a:ext>
            </a:extLst>
          </p:cNvPr>
          <p:cNvSpPr>
            <a:spLocks noGrp="1"/>
          </p:cNvSpPr>
          <p:nvPr>
            <p:ph type="ftr" sz="quarter" idx="11"/>
          </p:nvPr>
        </p:nvSpPr>
        <p:spPr>
          <a:xfrm>
            <a:off x="1207008" y="6356350"/>
            <a:ext cx="8814816" cy="365125"/>
          </a:xfrm>
        </p:spPr>
        <p:txBody>
          <a:bodyPr/>
          <a:lstStyle/>
          <a:p>
            <a:r>
              <a:rPr lang="en-US" dirty="0"/>
              <a:t>Paper ID: 123   Cognitive Load Classification during Arithmetic Task using Single Convolution Layer based 2D-CNN Model</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8</TotalTime>
  <Words>1491</Words>
  <Application>Microsoft Office PowerPoint</Application>
  <PresentationFormat>Widescreen</PresentationFormat>
  <Paragraphs>168</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ASHISH SAHU</dc:creator>
  <cp:lastModifiedBy>ASHISH SAHU</cp:lastModifiedBy>
  <cp:revision>3</cp:revision>
  <dcterms:created xsi:type="dcterms:W3CDTF">2024-12-18T10:20:11Z</dcterms:created>
  <dcterms:modified xsi:type="dcterms:W3CDTF">2024-12-18T10:28:22Z</dcterms:modified>
</cp:coreProperties>
</file>